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60" r:id="rId3"/>
    <p:sldId id="258" r:id="rId4"/>
    <p:sldId id="259" r:id="rId5"/>
    <p:sldId id="261" r:id="rId6"/>
    <p:sldId id="263" r:id="rId7"/>
    <p:sldId id="262" r:id="rId8"/>
    <p:sldId id="264"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E8E2"/>
    <a:srgbClr val="008276"/>
    <a:srgbClr val="2EBA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51"/>
    <p:restoredTop sz="96240"/>
  </p:normalViewPr>
  <p:slideViewPr>
    <p:cSldViewPr snapToGrid="0" snapToObjects="1">
      <p:cViewPr varScale="1">
        <p:scale>
          <a:sx n="125" d="100"/>
          <a:sy n="125" d="100"/>
        </p:scale>
        <p:origin x="592" y="17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jpeg>
</file>

<file path=ppt/media/image5.jpe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EA1502-D2E6-A14B-AA17-31A81C188C47}" type="datetimeFigureOut">
              <a:rPr lang="en-US" smtClean="0"/>
              <a:t>6/9/22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948061-7D7E-9040-BB52-69D388A074CC}" type="slidenum">
              <a:rPr lang="en-US" smtClean="0"/>
              <a:t>‹#›</a:t>
            </a:fld>
            <a:endParaRPr lang="en-US"/>
          </a:p>
        </p:txBody>
      </p:sp>
    </p:spTree>
    <p:extLst>
      <p:ext uri="{BB962C8B-B14F-4D97-AF65-F5344CB8AC3E}">
        <p14:creationId xmlns:p14="http://schemas.microsoft.com/office/powerpoint/2010/main" val="37833548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948061-7D7E-9040-BB52-69D388A074CC}" type="slidenum">
              <a:rPr lang="en-US" smtClean="0"/>
              <a:t>1</a:t>
            </a:fld>
            <a:endParaRPr lang="en-US"/>
          </a:p>
        </p:txBody>
      </p:sp>
    </p:spTree>
    <p:extLst>
      <p:ext uri="{BB962C8B-B14F-4D97-AF65-F5344CB8AC3E}">
        <p14:creationId xmlns:p14="http://schemas.microsoft.com/office/powerpoint/2010/main" val="2067061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948061-7D7E-9040-BB52-69D388A074CC}" type="slidenum">
              <a:rPr lang="en-US" smtClean="0"/>
              <a:t>9</a:t>
            </a:fld>
            <a:endParaRPr lang="en-US"/>
          </a:p>
        </p:txBody>
      </p:sp>
    </p:spTree>
    <p:extLst>
      <p:ext uri="{BB962C8B-B14F-4D97-AF65-F5344CB8AC3E}">
        <p14:creationId xmlns:p14="http://schemas.microsoft.com/office/powerpoint/2010/main" val="3065336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64294-9631-ACA5-D5A8-CF5DDA7B8E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988886-6150-0D64-971E-987311E0F1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956F9D9-8CCE-CDFD-C993-B263FB023E93}"/>
              </a:ext>
            </a:extLst>
          </p:cNvPr>
          <p:cNvSpPr>
            <a:spLocks noGrp="1"/>
          </p:cNvSpPr>
          <p:nvPr>
            <p:ph type="dt" sz="half" idx="10"/>
          </p:nvPr>
        </p:nvSpPr>
        <p:spPr/>
        <p:txBody>
          <a:bodyPr/>
          <a:lstStyle/>
          <a:p>
            <a:fld id="{FBBD8FD3-05CC-574C-951B-59DF88A2D736}" type="datetimeFigureOut">
              <a:rPr lang="en-US" smtClean="0"/>
              <a:t>6/9/22</a:t>
            </a:fld>
            <a:endParaRPr lang="en-US"/>
          </a:p>
        </p:txBody>
      </p:sp>
      <p:sp>
        <p:nvSpPr>
          <p:cNvPr id="5" name="Footer Placeholder 4">
            <a:extLst>
              <a:ext uri="{FF2B5EF4-FFF2-40B4-BE49-F238E27FC236}">
                <a16:creationId xmlns:a16="http://schemas.microsoft.com/office/drawing/2014/main" id="{ED204DF7-7EBB-EC01-A3ED-72D9A91E81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C3CF1D-F856-987A-498B-C9C449EB2B71}"/>
              </a:ext>
            </a:extLst>
          </p:cNvPr>
          <p:cNvSpPr>
            <a:spLocks noGrp="1"/>
          </p:cNvSpPr>
          <p:nvPr>
            <p:ph type="sldNum" sz="quarter" idx="12"/>
          </p:nvPr>
        </p:nvSpPr>
        <p:spPr/>
        <p:txBody>
          <a:bodyPr/>
          <a:lstStyle/>
          <a:p>
            <a:fld id="{F23B8C68-5BDA-8A4B-9DA5-B3E0271F0096}" type="slidenum">
              <a:rPr lang="en-US" smtClean="0"/>
              <a:t>‹#›</a:t>
            </a:fld>
            <a:endParaRPr lang="en-US"/>
          </a:p>
        </p:txBody>
      </p:sp>
    </p:spTree>
    <p:extLst>
      <p:ext uri="{BB962C8B-B14F-4D97-AF65-F5344CB8AC3E}">
        <p14:creationId xmlns:p14="http://schemas.microsoft.com/office/powerpoint/2010/main" val="15570981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DFA31-2EB9-0BB6-B1F7-E3F669B9642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DB91EB0-A210-2E47-4587-A0CD1690F1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45FABE-C45C-03E5-8BCD-3A272CC532F9}"/>
              </a:ext>
            </a:extLst>
          </p:cNvPr>
          <p:cNvSpPr>
            <a:spLocks noGrp="1"/>
          </p:cNvSpPr>
          <p:nvPr>
            <p:ph type="dt" sz="half" idx="10"/>
          </p:nvPr>
        </p:nvSpPr>
        <p:spPr/>
        <p:txBody>
          <a:bodyPr/>
          <a:lstStyle/>
          <a:p>
            <a:fld id="{FBBD8FD3-05CC-574C-951B-59DF88A2D736}" type="datetimeFigureOut">
              <a:rPr lang="en-US" smtClean="0"/>
              <a:t>6/9/22</a:t>
            </a:fld>
            <a:endParaRPr lang="en-US"/>
          </a:p>
        </p:txBody>
      </p:sp>
      <p:sp>
        <p:nvSpPr>
          <p:cNvPr id="5" name="Footer Placeholder 4">
            <a:extLst>
              <a:ext uri="{FF2B5EF4-FFF2-40B4-BE49-F238E27FC236}">
                <a16:creationId xmlns:a16="http://schemas.microsoft.com/office/drawing/2014/main" id="{A780DAFB-6AB9-276C-08C3-57D9F72957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9764D9-5CC0-AFA6-8088-FC644C919E88}"/>
              </a:ext>
            </a:extLst>
          </p:cNvPr>
          <p:cNvSpPr>
            <a:spLocks noGrp="1"/>
          </p:cNvSpPr>
          <p:nvPr>
            <p:ph type="sldNum" sz="quarter" idx="12"/>
          </p:nvPr>
        </p:nvSpPr>
        <p:spPr/>
        <p:txBody>
          <a:bodyPr/>
          <a:lstStyle/>
          <a:p>
            <a:fld id="{F23B8C68-5BDA-8A4B-9DA5-B3E0271F0096}" type="slidenum">
              <a:rPr lang="en-US" smtClean="0"/>
              <a:t>‹#›</a:t>
            </a:fld>
            <a:endParaRPr lang="en-US"/>
          </a:p>
        </p:txBody>
      </p:sp>
    </p:spTree>
    <p:extLst>
      <p:ext uri="{BB962C8B-B14F-4D97-AF65-F5344CB8AC3E}">
        <p14:creationId xmlns:p14="http://schemas.microsoft.com/office/powerpoint/2010/main" val="1527645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F46A51F-86DD-F77A-E744-0F91FDB9D35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7B3B102-C2A0-656D-1710-FFCF216785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32D55A-DEFA-1915-E2AF-80525C022887}"/>
              </a:ext>
            </a:extLst>
          </p:cNvPr>
          <p:cNvSpPr>
            <a:spLocks noGrp="1"/>
          </p:cNvSpPr>
          <p:nvPr>
            <p:ph type="dt" sz="half" idx="10"/>
          </p:nvPr>
        </p:nvSpPr>
        <p:spPr/>
        <p:txBody>
          <a:bodyPr/>
          <a:lstStyle/>
          <a:p>
            <a:fld id="{FBBD8FD3-05CC-574C-951B-59DF88A2D736}" type="datetimeFigureOut">
              <a:rPr lang="en-US" smtClean="0"/>
              <a:t>6/9/22</a:t>
            </a:fld>
            <a:endParaRPr lang="en-US"/>
          </a:p>
        </p:txBody>
      </p:sp>
      <p:sp>
        <p:nvSpPr>
          <p:cNvPr id="5" name="Footer Placeholder 4">
            <a:extLst>
              <a:ext uri="{FF2B5EF4-FFF2-40B4-BE49-F238E27FC236}">
                <a16:creationId xmlns:a16="http://schemas.microsoft.com/office/drawing/2014/main" id="{3F87EA7F-328A-9C3E-1146-CB1D024314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86F4F8-FDC5-0874-690D-7245650158C0}"/>
              </a:ext>
            </a:extLst>
          </p:cNvPr>
          <p:cNvSpPr>
            <a:spLocks noGrp="1"/>
          </p:cNvSpPr>
          <p:nvPr>
            <p:ph type="sldNum" sz="quarter" idx="12"/>
          </p:nvPr>
        </p:nvSpPr>
        <p:spPr/>
        <p:txBody>
          <a:bodyPr/>
          <a:lstStyle/>
          <a:p>
            <a:fld id="{F23B8C68-5BDA-8A4B-9DA5-B3E0271F0096}" type="slidenum">
              <a:rPr lang="en-US" smtClean="0"/>
              <a:t>‹#›</a:t>
            </a:fld>
            <a:endParaRPr lang="en-US"/>
          </a:p>
        </p:txBody>
      </p:sp>
    </p:spTree>
    <p:extLst>
      <p:ext uri="{BB962C8B-B14F-4D97-AF65-F5344CB8AC3E}">
        <p14:creationId xmlns:p14="http://schemas.microsoft.com/office/powerpoint/2010/main" val="1151469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B9FB5-3E05-15F5-612E-8E7C86678A09}"/>
              </a:ext>
            </a:extLst>
          </p:cNvPr>
          <p:cNvSpPr>
            <a:spLocks noGrp="1"/>
          </p:cNvSpPr>
          <p:nvPr>
            <p:ph type="title"/>
          </p:nvPr>
        </p:nvSpPr>
        <p:spPr>
          <a:xfrm>
            <a:off x="497840" y="365125"/>
            <a:ext cx="11115040" cy="681355"/>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B0D9CE95-44CE-AF3D-64BF-6ABD30CEDD75}"/>
              </a:ext>
            </a:extLst>
          </p:cNvPr>
          <p:cNvSpPr>
            <a:spLocks noGrp="1"/>
          </p:cNvSpPr>
          <p:nvPr>
            <p:ph idx="1"/>
          </p:nvPr>
        </p:nvSpPr>
        <p:spPr>
          <a:xfrm>
            <a:off x="497840" y="1158240"/>
            <a:ext cx="11115040" cy="53098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88D54B3-4393-D8EA-4A79-7CEF0ECBB35B}"/>
              </a:ext>
            </a:extLst>
          </p:cNvPr>
          <p:cNvSpPr>
            <a:spLocks noGrp="1"/>
          </p:cNvSpPr>
          <p:nvPr>
            <p:ph type="dt" sz="half" idx="10"/>
          </p:nvPr>
        </p:nvSpPr>
        <p:spPr>
          <a:xfrm>
            <a:off x="838200" y="6457950"/>
            <a:ext cx="2743200" cy="365125"/>
          </a:xfrm>
        </p:spPr>
        <p:txBody>
          <a:bodyPr/>
          <a:lstStyle/>
          <a:p>
            <a:fld id="{FBBD8FD3-05CC-574C-951B-59DF88A2D736}" type="datetimeFigureOut">
              <a:rPr lang="en-US" smtClean="0"/>
              <a:t>6/9/22</a:t>
            </a:fld>
            <a:endParaRPr lang="en-US"/>
          </a:p>
        </p:txBody>
      </p:sp>
      <p:sp>
        <p:nvSpPr>
          <p:cNvPr id="8" name="Footer Placeholder 7">
            <a:extLst>
              <a:ext uri="{FF2B5EF4-FFF2-40B4-BE49-F238E27FC236}">
                <a16:creationId xmlns:a16="http://schemas.microsoft.com/office/drawing/2014/main" id="{79969B16-80D1-AA65-AE0E-4CD77261CD1F}"/>
              </a:ext>
            </a:extLst>
          </p:cNvPr>
          <p:cNvSpPr>
            <a:spLocks noGrp="1"/>
          </p:cNvSpPr>
          <p:nvPr>
            <p:ph type="ftr" sz="quarter" idx="11"/>
          </p:nvPr>
        </p:nvSpPr>
        <p:spPr>
          <a:xfrm>
            <a:off x="4038600" y="6457950"/>
            <a:ext cx="4114800" cy="365125"/>
          </a:xfrm>
        </p:spPr>
        <p:txBody>
          <a:bodyPr/>
          <a:lstStyle/>
          <a:p>
            <a:endParaRPr lang="en-US"/>
          </a:p>
        </p:txBody>
      </p:sp>
      <p:sp>
        <p:nvSpPr>
          <p:cNvPr id="9" name="Slide Number Placeholder 8">
            <a:extLst>
              <a:ext uri="{FF2B5EF4-FFF2-40B4-BE49-F238E27FC236}">
                <a16:creationId xmlns:a16="http://schemas.microsoft.com/office/drawing/2014/main" id="{B7659A61-3FE1-0391-2103-853C8624E627}"/>
              </a:ext>
            </a:extLst>
          </p:cNvPr>
          <p:cNvSpPr>
            <a:spLocks noGrp="1"/>
          </p:cNvSpPr>
          <p:nvPr>
            <p:ph type="sldNum" sz="quarter" idx="12"/>
          </p:nvPr>
        </p:nvSpPr>
        <p:spPr>
          <a:xfrm>
            <a:off x="8610600" y="6457950"/>
            <a:ext cx="2743200" cy="365125"/>
          </a:xfrm>
        </p:spPr>
        <p:txBody>
          <a:bodyPr/>
          <a:lstStyle/>
          <a:p>
            <a:fld id="{F23B8C68-5BDA-8A4B-9DA5-B3E0271F0096}" type="slidenum">
              <a:rPr lang="en-US" smtClean="0"/>
              <a:t>‹#›</a:t>
            </a:fld>
            <a:endParaRPr lang="en-US"/>
          </a:p>
        </p:txBody>
      </p:sp>
    </p:spTree>
    <p:extLst>
      <p:ext uri="{BB962C8B-B14F-4D97-AF65-F5344CB8AC3E}">
        <p14:creationId xmlns:p14="http://schemas.microsoft.com/office/powerpoint/2010/main" val="1366250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C5AE0-F7D0-6842-27B7-26D009BFD5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F8D7B61-F337-BB16-3DFA-62F1A03432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A45A714-4C71-966D-CCCF-A56D842E06AF}"/>
              </a:ext>
            </a:extLst>
          </p:cNvPr>
          <p:cNvSpPr>
            <a:spLocks noGrp="1"/>
          </p:cNvSpPr>
          <p:nvPr>
            <p:ph type="dt" sz="half" idx="10"/>
          </p:nvPr>
        </p:nvSpPr>
        <p:spPr/>
        <p:txBody>
          <a:bodyPr/>
          <a:lstStyle/>
          <a:p>
            <a:fld id="{FBBD8FD3-05CC-574C-951B-59DF88A2D736}" type="datetimeFigureOut">
              <a:rPr lang="en-US" smtClean="0"/>
              <a:t>6/9/22</a:t>
            </a:fld>
            <a:endParaRPr lang="en-US"/>
          </a:p>
        </p:txBody>
      </p:sp>
      <p:sp>
        <p:nvSpPr>
          <p:cNvPr id="5" name="Footer Placeholder 4">
            <a:extLst>
              <a:ext uri="{FF2B5EF4-FFF2-40B4-BE49-F238E27FC236}">
                <a16:creationId xmlns:a16="http://schemas.microsoft.com/office/drawing/2014/main" id="{DBDBE1D2-F9BB-02C8-7520-06E94354FE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1A210A-7B22-B290-6C4D-8A33C138CF06}"/>
              </a:ext>
            </a:extLst>
          </p:cNvPr>
          <p:cNvSpPr>
            <a:spLocks noGrp="1"/>
          </p:cNvSpPr>
          <p:nvPr>
            <p:ph type="sldNum" sz="quarter" idx="12"/>
          </p:nvPr>
        </p:nvSpPr>
        <p:spPr/>
        <p:txBody>
          <a:bodyPr/>
          <a:lstStyle/>
          <a:p>
            <a:fld id="{F23B8C68-5BDA-8A4B-9DA5-B3E0271F0096}" type="slidenum">
              <a:rPr lang="en-US" smtClean="0"/>
              <a:t>‹#›</a:t>
            </a:fld>
            <a:endParaRPr lang="en-US"/>
          </a:p>
        </p:txBody>
      </p:sp>
    </p:spTree>
    <p:extLst>
      <p:ext uri="{BB962C8B-B14F-4D97-AF65-F5344CB8AC3E}">
        <p14:creationId xmlns:p14="http://schemas.microsoft.com/office/powerpoint/2010/main" val="2397127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F8B40-98F9-CA7D-2A32-C0432E3902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FA3A7C-AFE3-6710-D4E1-175BE660FB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F90C1E1-EDDD-33C1-3955-72E41480426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D321C98-8D71-8F22-0FE6-1BE69702A157}"/>
              </a:ext>
            </a:extLst>
          </p:cNvPr>
          <p:cNvSpPr>
            <a:spLocks noGrp="1"/>
          </p:cNvSpPr>
          <p:nvPr>
            <p:ph type="dt" sz="half" idx="10"/>
          </p:nvPr>
        </p:nvSpPr>
        <p:spPr/>
        <p:txBody>
          <a:bodyPr/>
          <a:lstStyle/>
          <a:p>
            <a:fld id="{FBBD8FD3-05CC-574C-951B-59DF88A2D736}" type="datetimeFigureOut">
              <a:rPr lang="en-US" smtClean="0"/>
              <a:t>6/9/22</a:t>
            </a:fld>
            <a:endParaRPr lang="en-US"/>
          </a:p>
        </p:txBody>
      </p:sp>
      <p:sp>
        <p:nvSpPr>
          <p:cNvPr id="6" name="Footer Placeholder 5">
            <a:extLst>
              <a:ext uri="{FF2B5EF4-FFF2-40B4-BE49-F238E27FC236}">
                <a16:creationId xmlns:a16="http://schemas.microsoft.com/office/drawing/2014/main" id="{D6480343-2676-8E79-66A4-7DB99C37B3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80A1E7-B96A-B25A-BCD2-A591FF0F6D09}"/>
              </a:ext>
            </a:extLst>
          </p:cNvPr>
          <p:cNvSpPr>
            <a:spLocks noGrp="1"/>
          </p:cNvSpPr>
          <p:nvPr>
            <p:ph type="sldNum" sz="quarter" idx="12"/>
          </p:nvPr>
        </p:nvSpPr>
        <p:spPr/>
        <p:txBody>
          <a:bodyPr/>
          <a:lstStyle/>
          <a:p>
            <a:fld id="{F23B8C68-5BDA-8A4B-9DA5-B3E0271F0096}" type="slidenum">
              <a:rPr lang="en-US" smtClean="0"/>
              <a:t>‹#›</a:t>
            </a:fld>
            <a:endParaRPr lang="en-US"/>
          </a:p>
        </p:txBody>
      </p:sp>
    </p:spTree>
    <p:extLst>
      <p:ext uri="{BB962C8B-B14F-4D97-AF65-F5344CB8AC3E}">
        <p14:creationId xmlns:p14="http://schemas.microsoft.com/office/powerpoint/2010/main" val="11782619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AEFC1-570D-7E17-DC43-BEE694DCA0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1DFF9A-885C-A4BC-2EB9-BF3505789F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F570375-7CE0-B59A-269E-45233921FC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3E5EC4-A957-B783-D606-3CC6A4BBFA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4E4F29-53B7-422A-FB3C-8DF94F53DB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98168C2-CE0A-3C5C-19BF-3CD989283F1A}"/>
              </a:ext>
            </a:extLst>
          </p:cNvPr>
          <p:cNvSpPr>
            <a:spLocks noGrp="1"/>
          </p:cNvSpPr>
          <p:nvPr>
            <p:ph type="dt" sz="half" idx="10"/>
          </p:nvPr>
        </p:nvSpPr>
        <p:spPr/>
        <p:txBody>
          <a:bodyPr/>
          <a:lstStyle/>
          <a:p>
            <a:fld id="{FBBD8FD3-05CC-574C-951B-59DF88A2D736}" type="datetimeFigureOut">
              <a:rPr lang="en-US" smtClean="0"/>
              <a:t>6/9/22</a:t>
            </a:fld>
            <a:endParaRPr lang="en-US"/>
          </a:p>
        </p:txBody>
      </p:sp>
      <p:sp>
        <p:nvSpPr>
          <p:cNvPr id="8" name="Footer Placeholder 7">
            <a:extLst>
              <a:ext uri="{FF2B5EF4-FFF2-40B4-BE49-F238E27FC236}">
                <a16:creationId xmlns:a16="http://schemas.microsoft.com/office/drawing/2014/main" id="{1B4A6D18-FFEF-8E52-49FF-F4BA0DF67F1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7ACB91-83D4-3152-4B55-EC509E9F23BA}"/>
              </a:ext>
            </a:extLst>
          </p:cNvPr>
          <p:cNvSpPr>
            <a:spLocks noGrp="1"/>
          </p:cNvSpPr>
          <p:nvPr>
            <p:ph type="sldNum" sz="quarter" idx="12"/>
          </p:nvPr>
        </p:nvSpPr>
        <p:spPr/>
        <p:txBody>
          <a:bodyPr/>
          <a:lstStyle/>
          <a:p>
            <a:fld id="{F23B8C68-5BDA-8A4B-9DA5-B3E0271F0096}" type="slidenum">
              <a:rPr lang="en-US" smtClean="0"/>
              <a:t>‹#›</a:t>
            </a:fld>
            <a:endParaRPr lang="en-US"/>
          </a:p>
        </p:txBody>
      </p:sp>
    </p:spTree>
    <p:extLst>
      <p:ext uri="{BB962C8B-B14F-4D97-AF65-F5344CB8AC3E}">
        <p14:creationId xmlns:p14="http://schemas.microsoft.com/office/powerpoint/2010/main" val="4069873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056CD-EBEE-9EF9-EA1E-07A94B2897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92C063-B682-49AB-C978-99D16C83BE92}"/>
              </a:ext>
            </a:extLst>
          </p:cNvPr>
          <p:cNvSpPr>
            <a:spLocks noGrp="1"/>
          </p:cNvSpPr>
          <p:nvPr>
            <p:ph type="dt" sz="half" idx="10"/>
          </p:nvPr>
        </p:nvSpPr>
        <p:spPr/>
        <p:txBody>
          <a:bodyPr/>
          <a:lstStyle/>
          <a:p>
            <a:fld id="{FBBD8FD3-05CC-574C-951B-59DF88A2D736}" type="datetimeFigureOut">
              <a:rPr lang="en-US" smtClean="0"/>
              <a:t>6/9/22</a:t>
            </a:fld>
            <a:endParaRPr lang="en-US"/>
          </a:p>
        </p:txBody>
      </p:sp>
      <p:sp>
        <p:nvSpPr>
          <p:cNvPr id="4" name="Footer Placeholder 3">
            <a:extLst>
              <a:ext uri="{FF2B5EF4-FFF2-40B4-BE49-F238E27FC236}">
                <a16:creationId xmlns:a16="http://schemas.microsoft.com/office/drawing/2014/main" id="{AA3FBC2E-A50E-219E-6098-DE19D5D0C45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6E0C4D1-BCCF-5896-2AF8-08AFD39A7E8C}"/>
              </a:ext>
            </a:extLst>
          </p:cNvPr>
          <p:cNvSpPr>
            <a:spLocks noGrp="1"/>
          </p:cNvSpPr>
          <p:nvPr>
            <p:ph type="sldNum" sz="quarter" idx="12"/>
          </p:nvPr>
        </p:nvSpPr>
        <p:spPr/>
        <p:txBody>
          <a:bodyPr/>
          <a:lstStyle/>
          <a:p>
            <a:fld id="{F23B8C68-5BDA-8A4B-9DA5-B3E0271F0096}" type="slidenum">
              <a:rPr lang="en-US" smtClean="0"/>
              <a:t>‹#›</a:t>
            </a:fld>
            <a:endParaRPr lang="en-US"/>
          </a:p>
        </p:txBody>
      </p:sp>
    </p:spTree>
    <p:extLst>
      <p:ext uri="{BB962C8B-B14F-4D97-AF65-F5344CB8AC3E}">
        <p14:creationId xmlns:p14="http://schemas.microsoft.com/office/powerpoint/2010/main" val="3967899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A7CC33-182E-EB26-4C0F-06E6DEAC2DCC}"/>
              </a:ext>
            </a:extLst>
          </p:cNvPr>
          <p:cNvSpPr>
            <a:spLocks noGrp="1"/>
          </p:cNvSpPr>
          <p:nvPr>
            <p:ph type="dt" sz="half" idx="10"/>
          </p:nvPr>
        </p:nvSpPr>
        <p:spPr/>
        <p:txBody>
          <a:bodyPr/>
          <a:lstStyle/>
          <a:p>
            <a:fld id="{FBBD8FD3-05CC-574C-951B-59DF88A2D736}" type="datetimeFigureOut">
              <a:rPr lang="en-US" smtClean="0"/>
              <a:t>6/9/22</a:t>
            </a:fld>
            <a:endParaRPr lang="en-US"/>
          </a:p>
        </p:txBody>
      </p:sp>
      <p:sp>
        <p:nvSpPr>
          <p:cNvPr id="3" name="Footer Placeholder 2">
            <a:extLst>
              <a:ext uri="{FF2B5EF4-FFF2-40B4-BE49-F238E27FC236}">
                <a16:creationId xmlns:a16="http://schemas.microsoft.com/office/drawing/2014/main" id="{FF62653F-4158-8722-FA44-1802204F9C7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5DBDE9-2C58-3BDD-E96C-A8022DFE0B0A}"/>
              </a:ext>
            </a:extLst>
          </p:cNvPr>
          <p:cNvSpPr>
            <a:spLocks noGrp="1"/>
          </p:cNvSpPr>
          <p:nvPr>
            <p:ph type="sldNum" sz="quarter" idx="12"/>
          </p:nvPr>
        </p:nvSpPr>
        <p:spPr/>
        <p:txBody>
          <a:bodyPr/>
          <a:lstStyle/>
          <a:p>
            <a:fld id="{F23B8C68-5BDA-8A4B-9DA5-B3E0271F0096}" type="slidenum">
              <a:rPr lang="en-US" smtClean="0"/>
              <a:t>‹#›</a:t>
            </a:fld>
            <a:endParaRPr lang="en-US"/>
          </a:p>
        </p:txBody>
      </p:sp>
    </p:spTree>
    <p:extLst>
      <p:ext uri="{BB962C8B-B14F-4D97-AF65-F5344CB8AC3E}">
        <p14:creationId xmlns:p14="http://schemas.microsoft.com/office/powerpoint/2010/main" val="3407299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4CEEC-6D3F-88BE-DCEE-05FC40ECBA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D7A4CD2-EC11-EC8D-1D94-FA837A5A5B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A15DDB2-D3E6-81D4-807E-3FFE0A2EEC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86486F-45D8-320A-ECB3-24CD51DAC649}"/>
              </a:ext>
            </a:extLst>
          </p:cNvPr>
          <p:cNvSpPr>
            <a:spLocks noGrp="1"/>
          </p:cNvSpPr>
          <p:nvPr>
            <p:ph type="dt" sz="half" idx="10"/>
          </p:nvPr>
        </p:nvSpPr>
        <p:spPr/>
        <p:txBody>
          <a:bodyPr/>
          <a:lstStyle/>
          <a:p>
            <a:fld id="{FBBD8FD3-05CC-574C-951B-59DF88A2D736}" type="datetimeFigureOut">
              <a:rPr lang="en-US" smtClean="0"/>
              <a:t>6/9/22</a:t>
            </a:fld>
            <a:endParaRPr lang="en-US"/>
          </a:p>
        </p:txBody>
      </p:sp>
      <p:sp>
        <p:nvSpPr>
          <p:cNvPr id="6" name="Footer Placeholder 5">
            <a:extLst>
              <a:ext uri="{FF2B5EF4-FFF2-40B4-BE49-F238E27FC236}">
                <a16:creationId xmlns:a16="http://schemas.microsoft.com/office/drawing/2014/main" id="{C65CEFED-E85B-C60E-3C21-09B217B3AB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A8EBD6-BD68-F523-AAD5-17142E643490}"/>
              </a:ext>
            </a:extLst>
          </p:cNvPr>
          <p:cNvSpPr>
            <a:spLocks noGrp="1"/>
          </p:cNvSpPr>
          <p:nvPr>
            <p:ph type="sldNum" sz="quarter" idx="12"/>
          </p:nvPr>
        </p:nvSpPr>
        <p:spPr/>
        <p:txBody>
          <a:bodyPr/>
          <a:lstStyle/>
          <a:p>
            <a:fld id="{F23B8C68-5BDA-8A4B-9DA5-B3E0271F0096}" type="slidenum">
              <a:rPr lang="en-US" smtClean="0"/>
              <a:t>‹#›</a:t>
            </a:fld>
            <a:endParaRPr lang="en-US"/>
          </a:p>
        </p:txBody>
      </p:sp>
    </p:spTree>
    <p:extLst>
      <p:ext uri="{BB962C8B-B14F-4D97-AF65-F5344CB8AC3E}">
        <p14:creationId xmlns:p14="http://schemas.microsoft.com/office/powerpoint/2010/main" val="819649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12CFC-A78F-5E64-97DC-8A95B0B550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65553C-AC0C-2BB6-CA43-A249ED6014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00E902-DDEB-FF2A-6E48-4038144DC1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37D30E-3B5F-DC71-6506-7547328E0186}"/>
              </a:ext>
            </a:extLst>
          </p:cNvPr>
          <p:cNvSpPr>
            <a:spLocks noGrp="1"/>
          </p:cNvSpPr>
          <p:nvPr>
            <p:ph type="dt" sz="half" idx="10"/>
          </p:nvPr>
        </p:nvSpPr>
        <p:spPr/>
        <p:txBody>
          <a:bodyPr/>
          <a:lstStyle/>
          <a:p>
            <a:fld id="{FBBD8FD3-05CC-574C-951B-59DF88A2D736}" type="datetimeFigureOut">
              <a:rPr lang="en-US" smtClean="0"/>
              <a:t>6/9/22</a:t>
            </a:fld>
            <a:endParaRPr lang="en-US"/>
          </a:p>
        </p:txBody>
      </p:sp>
      <p:sp>
        <p:nvSpPr>
          <p:cNvPr id="6" name="Footer Placeholder 5">
            <a:extLst>
              <a:ext uri="{FF2B5EF4-FFF2-40B4-BE49-F238E27FC236}">
                <a16:creationId xmlns:a16="http://schemas.microsoft.com/office/drawing/2014/main" id="{DA1A1CDE-51DF-C36C-3784-6A11C7D871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AF4E62-4FB1-3993-CBDD-A7BF52745BC8}"/>
              </a:ext>
            </a:extLst>
          </p:cNvPr>
          <p:cNvSpPr>
            <a:spLocks noGrp="1"/>
          </p:cNvSpPr>
          <p:nvPr>
            <p:ph type="sldNum" sz="quarter" idx="12"/>
          </p:nvPr>
        </p:nvSpPr>
        <p:spPr/>
        <p:txBody>
          <a:bodyPr/>
          <a:lstStyle/>
          <a:p>
            <a:fld id="{F23B8C68-5BDA-8A4B-9DA5-B3E0271F0096}" type="slidenum">
              <a:rPr lang="en-US" smtClean="0"/>
              <a:t>‹#›</a:t>
            </a:fld>
            <a:endParaRPr lang="en-US"/>
          </a:p>
        </p:txBody>
      </p:sp>
    </p:spTree>
    <p:extLst>
      <p:ext uri="{BB962C8B-B14F-4D97-AF65-F5344CB8AC3E}">
        <p14:creationId xmlns:p14="http://schemas.microsoft.com/office/powerpoint/2010/main" val="2185758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972AB8-D14F-C60D-FCE7-CB20CC6A6C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2486729-9A50-F2D6-E943-0C38CEC62D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1F2C35-13E5-D30A-1EFA-82AA841150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BD8FD3-05CC-574C-951B-59DF88A2D736}" type="datetimeFigureOut">
              <a:rPr lang="en-US" smtClean="0"/>
              <a:t>6/9/22</a:t>
            </a:fld>
            <a:endParaRPr lang="en-US"/>
          </a:p>
        </p:txBody>
      </p:sp>
      <p:sp>
        <p:nvSpPr>
          <p:cNvPr id="5" name="Footer Placeholder 4">
            <a:extLst>
              <a:ext uri="{FF2B5EF4-FFF2-40B4-BE49-F238E27FC236}">
                <a16:creationId xmlns:a16="http://schemas.microsoft.com/office/drawing/2014/main" id="{CB7C83B3-2341-DA9B-BF47-1BD8A7C7CF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C756C21-EC19-D551-F8FD-2DE383B16E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3B8C68-5BDA-8A4B-9DA5-B3E0271F0096}" type="slidenum">
              <a:rPr lang="en-US" smtClean="0"/>
              <a:t>‹#›</a:t>
            </a:fld>
            <a:endParaRPr lang="en-US"/>
          </a:p>
        </p:txBody>
      </p:sp>
    </p:spTree>
    <p:extLst>
      <p:ext uri="{BB962C8B-B14F-4D97-AF65-F5344CB8AC3E}">
        <p14:creationId xmlns:p14="http://schemas.microsoft.com/office/powerpoint/2010/main" val="36910260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1CDB0-7913-F5AA-2F11-2254FED26B59}"/>
              </a:ext>
            </a:extLst>
          </p:cNvPr>
          <p:cNvSpPr>
            <a:spLocks noGrp="1"/>
          </p:cNvSpPr>
          <p:nvPr>
            <p:ph type="ctrTitle"/>
          </p:nvPr>
        </p:nvSpPr>
        <p:spPr/>
        <p:txBody>
          <a:bodyPr>
            <a:normAutofit/>
          </a:bodyPr>
          <a:lstStyle/>
          <a:p>
            <a:r>
              <a:rPr lang="en-US" sz="4800" dirty="0"/>
              <a:t>Boosting Lying Posture Classification with Transfer Learning</a:t>
            </a:r>
          </a:p>
        </p:txBody>
      </p:sp>
      <p:sp>
        <p:nvSpPr>
          <p:cNvPr id="3" name="Subtitle 2">
            <a:extLst>
              <a:ext uri="{FF2B5EF4-FFF2-40B4-BE49-F238E27FC236}">
                <a16:creationId xmlns:a16="http://schemas.microsoft.com/office/drawing/2014/main" id="{0D49C160-E23D-C167-5E91-CF02A7691608}"/>
              </a:ext>
            </a:extLst>
          </p:cNvPr>
          <p:cNvSpPr>
            <a:spLocks noGrp="1"/>
          </p:cNvSpPr>
          <p:nvPr>
            <p:ph type="subTitle" idx="1"/>
          </p:nvPr>
        </p:nvSpPr>
        <p:spPr/>
        <p:txBody>
          <a:bodyPr/>
          <a:lstStyle/>
          <a:p>
            <a:r>
              <a:rPr lang="en-US" dirty="0">
                <a:solidFill>
                  <a:schemeClr val="accent5">
                    <a:lumMod val="75000"/>
                  </a:schemeClr>
                </a:solidFill>
              </a:rPr>
              <a:t>EMBC’2022</a:t>
            </a:r>
          </a:p>
        </p:txBody>
      </p:sp>
    </p:spTree>
    <p:extLst>
      <p:ext uri="{BB962C8B-B14F-4D97-AF65-F5344CB8AC3E}">
        <p14:creationId xmlns:p14="http://schemas.microsoft.com/office/powerpoint/2010/main" val="13283303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BF3A8-363A-46CE-1B2C-16FBC3C09861}"/>
              </a:ext>
            </a:extLst>
          </p:cNvPr>
          <p:cNvSpPr>
            <a:spLocks noGrp="1"/>
          </p:cNvSpPr>
          <p:nvPr>
            <p:ph type="title"/>
          </p:nvPr>
        </p:nvSpPr>
        <p:spPr/>
        <p:txBody>
          <a:bodyPr>
            <a:normAutofit fontScale="90000"/>
          </a:bodyPr>
          <a:lstStyle/>
          <a:p>
            <a:r>
              <a:rPr lang="en-US" dirty="0"/>
              <a:t>Dataset</a:t>
            </a:r>
          </a:p>
        </p:txBody>
      </p:sp>
      <p:sp>
        <p:nvSpPr>
          <p:cNvPr id="3" name="Content Placeholder 2">
            <a:extLst>
              <a:ext uri="{FF2B5EF4-FFF2-40B4-BE49-F238E27FC236}">
                <a16:creationId xmlns:a16="http://schemas.microsoft.com/office/drawing/2014/main" id="{164FA397-AB4F-F4F7-F659-C5B65B802B22}"/>
              </a:ext>
            </a:extLst>
          </p:cNvPr>
          <p:cNvSpPr>
            <a:spLocks noGrp="1"/>
          </p:cNvSpPr>
          <p:nvPr>
            <p:ph idx="1"/>
          </p:nvPr>
        </p:nvSpPr>
        <p:spPr/>
        <p:txBody>
          <a:bodyPr>
            <a:normAutofit/>
          </a:bodyPr>
          <a:lstStyle/>
          <a:p>
            <a:r>
              <a:rPr lang="en-US" sz="2400" dirty="0"/>
              <a:t>2 datasets were used</a:t>
            </a:r>
          </a:p>
          <a:p>
            <a:r>
              <a:rPr lang="en-US" sz="2400" dirty="0"/>
              <a:t>Class-Act dataset</a:t>
            </a:r>
          </a:p>
          <a:p>
            <a:pPr lvl="1"/>
            <a:r>
              <a:rPr lang="en-US" sz="2000" dirty="0"/>
              <a:t>12 subjects, 9 acc sensors (chest, l-r thigh, l-r ankle, l-r arm, l-r wrist), sampled at 50 Hz</a:t>
            </a:r>
          </a:p>
          <a:p>
            <a:pPr lvl="1"/>
            <a:r>
              <a:rPr lang="en-US" sz="2000" dirty="0"/>
              <a:t>Lying supine, lying prone, lying left side</a:t>
            </a:r>
          </a:p>
          <a:p>
            <a:r>
              <a:rPr lang="en-US" sz="2400" dirty="0"/>
              <a:t>Combined Class-Act dataset and Daily &amp; Sports Activities dataset</a:t>
            </a:r>
          </a:p>
          <a:p>
            <a:pPr lvl="1"/>
            <a:r>
              <a:rPr lang="en-US" sz="2000" dirty="0"/>
              <a:t>8 subjects, 5 IMU sensors (chest, l-r thigh, , l-r wrist), sampled at 25 Hz</a:t>
            </a:r>
          </a:p>
          <a:p>
            <a:r>
              <a:rPr lang="en-US" sz="2400" dirty="0"/>
              <a:t>For combining, Class-Act dataset was under sampled</a:t>
            </a:r>
          </a:p>
          <a:p>
            <a:r>
              <a:rPr lang="en-US" sz="2400" dirty="0"/>
              <a:t>Window size = 20 seconds</a:t>
            </a:r>
          </a:p>
        </p:txBody>
      </p:sp>
    </p:spTree>
    <p:extLst>
      <p:ext uri="{BB962C8B-B14F-4D97-AF65-F5344CB8AC3E}">
        <p14:creationId xmlns:p14="http://schemas.microsoft.com/office/powerpoint/2010/main" val="3439887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D7EFB-AFA2-FA81-A8D0-86CCC821E518}"/>
              </a:ext>
            </a:extLst>
          </p:cNvPr>
          <p:cNvSpPr>
            <a:spLocks noGrp="1"/>
          </p:cNvSpPr>
          <p:nvPr>
            <p:ph type="title"/>
          </p:nvPr>
        </p:nvSpPr>
        <p:spPr/>
        <p:txBody>
          <a:bodyPr>
            <a:normAutofit fontScale="90000"/>
          </a:bodyPr>
          <a:lstStyle/>
          <a:p>
            <a:r>
              <a:rPr lang="en-US" dirty="0"/>
              <a:t>Results</a:t>
            </a:r>
          </a:p>
        </p:txBody>
      </p:sp>
      <p:pic>
        <p:nvPicPr>
          <p:cNvPr id="5" name="Content Placeholder 4" descr="Table&#10;&#10;Description automatically generated">
            <a:extLst>
              <a:ext uri="{FF2B5EF4-FFF2-40B4-BE49-F238E27FC236}">
                <a16:creationId xmlns:a16="http://schemas.microsoft.com/office/drawing/2014/main" id="{4399C886-259B-61DE-9A62-4FAE45CEA969}"/>
              </a:ext>
            </a:extLst>
          </p:cNvPr>
          <p:cNvPicPr>
            <a:picLocks noGrp="1" noChangeAspect="1"/>
          </p:cNvPicPr>
          <p:nvPr>
            <p:ph idx="1"/>
          </p:nvPr>
        </p:nvPicPr>
        <p:blipFill>
          <a:blip r:embed="rId2"/>
          <a:stretch>
            <a:fillRect/>
          </a:stretch>
        </p:blipFill>
        <p:spPr>
          <a:xfrm>
            <a:off x="497840" y="1428697"/>
            <a:ext cx="4517139" cy="4000605"/>
          </a:xfrm>
        </p:spPr>
      </p:pic>
      <p:pic>
        <p:nvPicPr>
          <p:cNvPr id="9" name="Picture 8" descr="Graphical user interface&#10;&#10;Description automatically generated">
            <a:extLst>
              <a:ext uri="{FF2B5EF4-FFF2-40B4-BE49-F238E27FC236}">
                <a16:creationId xmlns:a16="http://schemas.microsoft.com/office/drawing/2014/main" id="{51B98BF4-E1A0-E2C7-B909-414644130F60}"/>
              </a:ext>
            </a:extLst>
          </p:cNvPr>
          <p:cNvPicPr>
            <a:picLocks noChangeAspect="1"/>
          </p:cNvPicPr>
          <p:nvPr/>
        </p:nvPicPr>
        <p:blipFill>
          <a:blip r:embed="rId3"/>
          <a:stretch>
            <a:fillRect/>
          </a:stretch>
        </p:blipFill>
        <p:spPr>
          <a:xfrm>
            <a:off x="5754952" y="1046480"/>
            <a:ext cx="5857928" cy="4875963"/>
          </a:xfrm>
          <a:prstGeom prst="rect">
            <a:avLst/>
          </a:prstGeom>
        </p:spPr>
      </p:pic>
    </p:spTree>
    <p:extLst>
      <p:ext uri="{BB962C8B-B14F-4D97-AF65-F5344CB8AC3E}">
        <p14:creationId xmlns:p14="http://schemas.microsoft.com/office/powerpoint/2010/main" val="23752134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44025-8885-292B-D539-2EEF479E95A1}"/>
              </a:ext>
            </a:extLst>
          </p:cNvPr>
          <p:cNvSpPr>
            <a:spLocks noGrp="1"/>
          </p:cNvSpPr>
          <p:nvPr>
            <p:ph type="title"/>
          </p:nvPr>
        </p:nvSpPr>
        <p:spPr/>
        <p:txBody>
          <a:bodyPr>
            <a:normAutofit fontScale="90000"/>
          </a:bodyPr>
          <a:lstStyle/>
          <a:p>
            <a:r>
              <a:rPr lang="en-US" dirty="0"/>
              <a:t>Results</a:t>
            </a:r>
          </a:p>
        </p:txBody>
      </p:sp>
      <p:pic>
        <p:nvPicPr>
          <p:cNvPr id="5" name="Content Placeholder 4" descr="Table&#10;&#10;Description automatically generated">
            <a:extLst>
              <a:ext uri="{FF2B5EF4-FFF2-40B4-BE49-F238E27FC236}">
                <a16:creationId xmlns:a16="http://schemas.microsoft.com/office/drawing/2014/main" id="{417E6381-AA0E-EC5C-700F-0E64FD743824}"/>
              </a:ext>
            </a:extLst>
          </p:cNvPr>
          <p:cNvPicPr>
            <a:picLocks noGrp="1" noChangeAspect="1"/>
          </p:cNvPicPr>
          <p:nvPr>
            <p:ph idx="1"/>
          </p:nvPr>
        </p:nvPicPr>
        <p:blipFill>
          <a:blip r:embed="rId2"/>
          <a:stretch>
            <a:fillRect/>
          </a:stretch>
        </p:blipFill>
        <p:spPr>
          <a:xfrm>
            <a:off x="497840" y="1672056"/>
            <a:ext cx="5210594" cy="3513888"/>
          </a:xfrm>
        </p:spPr>
      </p:pic>
      <p:pic>
        <p:nvPicPr>
          <p:cNvPr id="7" name="Picture 6" descr="Table&#10;&#10;Description automatically generated">
            <a:extLst>
              <a:ext uri="{FF2B5EF4-FFF2-40B4-BE49-F238E27FC236}">
                <a16:creationId xmlns:a16="http://schemas.microsoft.com/office/drawing/2014/main" id="{5617BB42-8C6E-6FAB-7EBC-A6D3E7F572C5}"/>
              </a:ext>
            </a:extLst>
          </p:cNvPr>
          <p:cNvPicPr>
            <a:picLocks noChangeAspect="1"/>
          </p:cNvPicPr>
          <p:nvPr/>
        </p:nvPicPr>
        <p:blipFill>
          <a:blip r:embed="rId3"/>
          <a:stretch>
            <a:fillRect/>
          </a:stretch>
        </p:blipFill>
        <p:spPr>
          <a:xfrm>
            <a:off x="6183779" y="1955695"/>
            <a:ext cx="5429101" cy="2946609"/>
          </a:xfrm>
          <a:prstGeom prst="rect">
            <a:avLst/>
          </a:prstGeom>
        </p:spPr>
      </p:pic>
    </p:spTree>
    <p:extLst>
      <p:ext uri="{BB962C8B-B14F-4D97-AF65-F5344CB8AC3E}">
        <p14:creationId xmlns:p14="http://schemas.microsoft.com/office/powerpoint/2010/main" val="1062466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D187-DC2C-2A41-3E09-365AB51C1E20}"/>
              </a:ext>
            </a:extLst>
          </p:cNvPr>
          <p:cNvSpPr>
            <a:spLocks noGrp="1"/>
          </p:cNvSpPr>
          <p:nvPr>
            <p:ph type="title"/>
          </p:nvPr>
        </p:nvSpPr>
        <p:spPr/>
        <p:txBody>
          <a:bodyPr>
            <a:normAutofit fontScale="90000"/>
          </a:bodyPr>
          <a:lstStyle/>
          <a:p>
            <a:r>
              <a:rPr lang="en-US" dirty="0"/>
              <a:t>Overview</a:t>
            </a:r>
          </a:p>
        </p:txBody>
      </p:sp>
      <p:pic>
        <p:nvPicPr>
          <p:cNvPr id="5" name="Picture 4" descr="A picture containing dark, night sky&#10;&#10;Description automatically generated">
            <a:extLst>
              <a:ext uri="{FF2B5EF4-FFF2-40B4-BE49-F238E27FC236}">
                <a16:creationId xmlns:a16="http://schemas.microsoft.com/office/drawing/2014/main" id="{86344275-10A5-BDBF-34D1-EDE3E3DFBC40}"/>
              </a:ext>
            </a:extLst>
          </p:cNvPr>
          <p:cNvPicPr>
            <a:picLocks noChangeAspect="1"/>
          </p:cNvPicPr>
          <p:nvPr/>
        </p:nvPicPr>
        <p:blipFill>
          <a:blip r:embed="rId2"/>
          <a:stretch>
            <a:fillRect/>
          </a:stretch>
        </p:blipFill>
        <p:spPr>
          <a:xfrm>
            <a:off x="3512306" y="1414333"/>
            <a:ext cx="2120900" cy="4724400"/>
          </a:xfrm>
          <a:prstGeom prst="rect">
            <a:avLst/>
          </a:prstGeom>
        </p:spPr>
      </p:pic>
      <p:sp>
        <p:nvSpPr>
          <p:cNvPr id="8" name="Rectangle 7">
            <a:extLst>
              <a:ext uri="{FF2B5EF4-FFF2-40B4-BE49-F238E27FC236}">
                <a16:creationId xmlns:a16="http://schemas.microsoft.com/office/drawing/2014/main" id="{4FB1F2B1-7AB3-9C06-720B-7FE28D32B9CD}"/>
              </a:ext>
            </a:extLst>
          </p:cNvPr>
          <p:cNvSpPr/>
          <p:nvPr/>
        </p:nvSpPr>
        <p:spPr>
          <a:xfrm flipV="1">
            <a:off x="4251907" y="4347722"/>
            <a:ext cx="373074" cy="45719"/>
          </a:xfrm>
          <a:prstGeom prst="rect">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721227D-CEFF-A495-6220-0D9D229F55D6}"/>
              </a:ext>
            </a:extLst>
          </p:cNvPr>
          <p:cNvSpPr/>
          <p:nvPr/>
        </p:nvSpPr>
        <p:spPr>
          <a:xfrm>
            <a:off x="4382005" y="4337129"/>
            <a:ext cx="101727" cy="66908"/>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2B0F9AF-E5A3-9D87-D0DC-EF4A8B7670E2}"/>
              </a:ext>
            </a:extLst>
          </p:cNvPr>
          <p:cNvSpPr/>
          <p:nvPr/>
        </p:nvSpPr>
        <p:spPr>
          <a:xfrm>
            <a:off x="3691736" y="2204924"/>
            <a:ext cx="213783" cy="45719"/>
          </a:xfrm>
          <a:prstGeom prst="rect">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39F288-9F2F-2C4E-6873-83FA0A456C43}"/>
              </a:ext>
            </a:extLst>
          </p:cNvPr>
          <p:cNvSpPr/>
          <p:nvPr/>
        </p:nvSpPr>
        <p:spPr>
          <a:xfrm flipV="1">
            <a:off x="4251907" y="2971787"/>
            <a:ext cx="792020" cy="45719"/>
          </a:xfrm>
          <a:prstGeom prst="rect">
            <a:avLst/>
          </a:prstGeom>
          <a:solidFill>
            <a:schemeClr val="tx1">
              <a:lumMod val="65000"/>
              <a:lumOff val="35000"/>
            </a:schemeClr>
          </a:solid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6FD7BB0-CC61-ED5D-9062-D1C8A6CC161B}"/>
              </a:ext>
            </a:extLst>
          </p:cNvPr>
          <p:cNvSpPr/>
          <p:nvPr/>
        </p:nvSpPr>
        <p:spPr>
          <a:xfrm>
            <a:off x="4544800" y="2958218"/>
            <a:ext cx="192111" cy="72855"/>
          </a:xfrm>
          <a:prstGeom prst="rect">
            <a:avLst/>
          </a:prstGeom>
          <a:solidFill>
            <a:srgbClr val="00E8E2"/>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Polar H10 | Heart rate monitor chest strap | Polar Global">
            <a:extLst>
              <a:ext uri="{FF2B5EF4-FFF2-40B4-BE49-F238E27FC236}">
                <a16:creationId xmlns:a16="http://schemas.microsoft.com/office/drawing/2014/main" id="{C4D1706C-6ABE-B9C3-8392-01DA1998E1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4632" y="2822977"/>
            <a:ext cx="1514152" cy="151415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Considering Embrace2 for your child? | Product | Blog | Empatica">
            <a:extLst>
              <a:ext uri="{FF2B5EF4-FFF2-40B4-BE49-F238E27FC236}">
                <a16:creationId xmlns:a16="http://schemas.microsoft.com/office/drawing/2014/main" id="{A1B92944-266A-9DED-0CA2-2835299410C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6429" t="4959" r="4750" b="20700"/>
          <a:stretch/>
        </p:blipFill>
        <p:spPr bwMode="auto">
          <a:xfrm rot="10141588">
            <a:off x="1423074" y="1318092"/>
            <a:ext cx="723089" cy="932551"/>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MVN-Hardware">
            <a:extLst>
              <a:ext uri="{FF2B5EF4-FFF2-40B4-BE49-F238E27FC236}">
                <a16:creationId xmlns:a16="http://schemas.microsoft.com/office/drawing/2014/main" id="{5F7997CE-369F-7809-79A1-C034186F471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12" t="33473" r="86649" b="33448"/>
          <a:stretch/>
        </p:blipFill>
        <p:spPr bwMode="auto">
          <a:xfrm>
            <a:off x="1068332" y="4501780"/>
            <a:ext cx="1406768" cy="1814874"/>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F857D14B-E398-C452-2ACE-CAA4ECF4E304}"/>
              </a:ext>
            </a:extLst>
          </p:cNvPr>
          <p:cNvSpPr/>
          <p:nvPr/>
        </p:nvSpPr>
        <p:spPr>
          <a:xfrm>
            <a:off x="3749799" y="2175432"/>
            <a:ext cx="89285" cy="96769"/>
          </a:xfrm>
          <a:prstGeom prst="rect">
            <a:avLst/>
          </a:prstGeom>
          <a:solidFill>
            <a:srgbClr val="2EBAF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20DE5FF4-637F-23F0-816E-B3BC3BAA906D}"/>
              </a:ext>
            </a:extLst>
          </p:cNvPr>
          <p:cNvCxnSpPr/>
          <p:nvPr/>
        </p:nvCxnSpPr>
        <p:spPr>
          <a:xfrm>
            <a:off x="2618723" y="2213300"/>
            <a:ext cx="99823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A6D5DA5-2937-387D-ADCF-6AE41FF023CC}"/>
              </a:ext>
            </a:extLst>
          </p:cNvPr>
          <p:cNvCxnSpPr/>
          <p:nvPr/>
        </p:nvCxnSpPr>
        <p:spPr>
          <a:xfrm>
            <a:off x="3208031" y="3017506"/>
            <a:ext cx="99823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8CB7F17-8B3E-3B0F-8816-CC63B7624575}"/>
              </a:ext>
            </a:extLst>
          </p:cNvPr>
          <p:cNvCxnSpPr/>
          <p:nvPr/>
        </p:nvCxnSpPr>
        <p:spPr>
          <a:xfrm>
            <a:off x="3192620" y="4381939"/>
            <a:ext cx="99823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B90F25B8-A1DA-14E9-79A7-16C6AA926C68}"/>
              </a:ext>
            </a:extLst>
          </p:cNvPr>
          <p:cNvCxnSpPr>
            <a:cxnSpLocks/>
          </p:cNvCxnSpPr>
          <p:nvPr/>
        </p:nvCxnSpPr>
        <p:spPr>
          <a:xfrm flipH="1" flipV="1">
            <a:off x="2336369" y="2010080"/>
            <a:ext cx="288832" cy="204034"/>
          </a:xfrm>
          <a:prstGeom prst="line">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4" name="Straight Connector 33">
            <a:extLst>
              <a:ext uri="{FF2B5EF4-FFF2-40B4-BE49-F238E27FC236}">
                <a16:creationId xmlns:a16="http://schemas.microsoft.com/office/drawing/2014/main" id="{FDF4344C-8008-1493-00D5-E8B22D369D69}"/>
              </a:ext>
            </a:extLst>
          </p:cNvPr>
          <p:cNvCxnSpPr>
            <a:cxnSpLocks/>
          </p:cNvCxnSpPr>
          <p:nvPr/>
        </p:nvCxnSpPr>
        <p:spPr>
          <a:xfrm flipH="1">
            <a:off x="2666461" y="3015029"/>
            <a:ext cx="548131" cy="357070"/>
          </a:xfrm>
          <a:prstGeom prst="line">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0" name="Straight Connector 39">
            <a:extLst>
              <a:ext uri="{FF2B5EF4-FFF2-40B4-BE49-F238E27FC236}">
                <a16:creationId xmlns:a16="http://schemas.microsoft.com/office/drawing/2014/main" id="{EE8844D2-D9DA-E122-B0E8-E3C8AC4883E9}"/>
              </a:ext>
            </a:extLst>
          </p:cNvPr>
          <p:cNvCxnSpPr>
            <a:cxnSpLocks/>
          </p:cNvCxnSpPr>
          <p:nvPr/>
        </p:nvCxnSpPr>
        <p:spPr>
          <a:xfrm flipH="1">
            <a:off x="2540166" y="4380620"/>
            <a:ext cx="656465" cy="415970"/>
          </a:xfrm>
          <a:prstGeom prst="line">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2058" name="Picture 10" descr="Young man in various sleeping poses, healthy sleep positions. Male  character lying on back or stomach, resting under blanket vector set. Boy  relaxing on pillow in pajama or nightwear Stock Vector Image">
            <a:extLst>
              <a:ext uri="{FF2B5EF4-FFF2-40B4-BE49-F238E27FC236}">
                <a16:creationId xmlns:a16="http://schemas.microsoft.com/office/drawing/2014/main" id="{98F3E04A-2E7A-1AC7-E3E8-0D18E2BAEAFE}"/>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 r="48679" b="55340"/>
          <a:stretch/>
        </p:blipFill>
        <p:spPr bwMode="auto">
          <a:xfrm>
            <a:off x="7876309" y="2978912"/>
            <a:ext cx="2901500" cy="1522868"/>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6FB81320-912B-6C11-A51E-D38659760E4D}"/>
              </a:ext>
            </a:extLst>
          </p:cNvPr>
          <p:cNvSpPr txBox="1"/>
          <p:nvPr/>
        </p:nvSpPr>
        <p:spPr>
          <a:xfrm>
            <a:off x="1326626" y="2337091"/>
            <a:ext cx="829266" cy="276999"/>
          </a:xfrm>
          <a:prstGeom prst="rect">
            <a:avLst/>
          </a:prstGeom>
          <a:noFill/>
        </p:spPr>
        <p:txBody>
          <a:bodyPr wrap="none" rtlCol="0">
            <a:spAutoFit/>
          </a:bodyPr>
          <a:lstStyle/>
          <a:p>
            <a:r>
              <a:rPr lang="en-US" sz="1200" dirty="0"/>
              <a:t>Wristband</a:t>
            </a:r>
          </a:p>
        </p:txBody>
      </p:sp>
      <p:sp>
        <p:nvSpPr>
          <p:cNvPr id="44" name="TextBox 43">
            <a:extLst>
              <a:ext uri="{FF2B5EF4-FFF2-40B4-BE49-F238E27FC236}">
                <a16:creationId xmlns:a16="http://schemas.microsoft.com/office/drawing/2014/main" id="{30252C8F-5B91-3BEC-682C-F945C1FB64FE}"/>
              </a:ext>
            </a:extLst>
          </p:cNvPr>
          <p:cNvSpPr txBox="1"/>
          <p:nvPr/>
        </p:nvSpPr>
        <p:spPr>
          <a:xfrm>
            <a:off x="1378160" y="4003956"/>
            <a:ext cx="812915" cy="276999"/>
          </a:xfrm>
          <a:prstGeom prst="rect">
            <a:avLst/>
          </a:prstGeom>
          <a:noFill/>
        </p:spPr>
        <p:txBody>
          <a:bodyPr wrap="none" rtlCol="0">
            <a:spAutoFit/>
          </a:bodyPr>
          <a:lstStyle/>
          <a:p>
            <a:r>
              <a:rPr lang="en-US" sz="1200" dirty="0"/>
              <a:t>Chest belt</a:t>
            </a:r>
          </a:p>
        </p:txBody>
      </p:sp>
      <p:sp>
        <p:nvSpPr>
          <p:cNvPr id="45" name="TextBox 44">
            <a:extLst>
              <a:ext uri="{FF2B5EF4-FFF2-40B4-BE49-F238E27FC236}">
                <a16:creationId xmlns:a16="http://schemas.microsoft.com/office/drawing/2014/main" id="{51945B9C-7F71-89F0-F4BB-0C2392BADDFF}"/>
              </a:ext>
            </a:extLst>
          </p:cNvPr>
          <p:cNvSpPr txBox="1"/>
          <p:nvPr/>
        </p:nvSpPr>
        <p:spPr>
          <a:xfrm>
            <a:off x="1378159" y="5975126"/>
            <a:ext cx="806631" cy="276999"/>
          </a:xfrm>
          <a:prstGeom prst="rect">
            <a:avLst/>
          </a:prstGeom>
          <a:noFill/>
        </p:spPr>
        <p:txBody>
          <a:bodyPr wrap="none" rtlCol="0">
            <a:spAutoFit/>
          </a:bodyPr>
          <a:lstStyle/>
          <a:p>
            <a:r>
              <a:rPr lang="en-US" sz="1200" dirty="0"/>
              <a:t>Thigh belt</a:t>
            </a:r>
          </a:p>
        </p:txBody>
      </p:sp>
      <p:cxnSp>
        <p:nvCxnSpPr>
          <p:cNvPr id="46" name="Straight Connector 45">
            <a:extLst>
              <a:ext uri="{FF2B5EF4-FFF2-40B4-BE49-F238E27FC236}">
                <a16:creationId xmlns:a16="http://schemas.microsoft.com/office/drawing/2014/main" id="{8C491E42-8B32-4361-EDEA-D1154911BBA8}"/>
              </a:ext>
            </a:extLst>
          </p:cNvPr>
          <p:cNvCxnSpPr>
            <a:cxnSpLocks/>
          </p:cNvCxnSpPr>
          <p:nvPr/>
        </p:nvCxnSpPr>
        <p:spPr>
          <a:xfrm>
            <a:off x="5881255" y="3697165"/>
            <a:ext cx="1683327" cy="0"/>
          </a:xfrm>
          <a:prstGeom prst="line">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41" name="TextBox 40">
            <a:extLst>
              <a:ext uri="{FF2B5EF4-FFF2-40B4-BE49-F238E27FC236}">
                <a16:creationId xmlns:a16="http://schemas.microsoft.com/office/drawing/2014/main" id="{AA0E3619-0617-F709-B7FF-F5B6CC74826C}"/>
              </a:ext>
            </a:extLst>
          </p:cNvPr>
          <p:cNvSpPr txBox="1"/>
          <p:nvPr/>
        </p:nvSpPr>
        <p:spPr>
          <a:xfrm>
            <a:off x="6119694" y="3110489"/>
            <a:ext cx="1226127" cy="523220"/>
          </a:xfrm>
          <a:prstGeom prst="rect">
            <a:avLst/>
          </a:prstGeom>
          <a:noFill/>
        </p:spPr>
        <p:txBody>
          <a:bodyPr wrap="square" rtlCol="0">
            <a:spAutoFit/>
          </a:bodyPr>
          <a:lstStyle/>
          <a:p>
            <a:pPr algn="ctr"/>
            <a:r>
              <a:rPr lang="en-US" sz="1400" dirty="0"/>
              <a:t>Lying posture classification</a:t>
            </a:r>
          </a:p>
        </p:txBody>
      </p:sp>
      <p:sp>
        <p:nvSpPr>
          <p:cNvPr id="51" name="TextBox 50">
            <a:extLst>
              <a:ext uri="{FF2B5EF4-FFF2-40B4-BE49-F238E27FC236}">
                <a16:creationId xmlns:a16="http://schemas.microsoft.com/office/drawing/2014/main" id="{3E136334-6703-3398-5D4A-E64007C8DABC}"/>
              </a:ext>
            </a:extLst>
          </p:cNvPr>
          <p:cNvSpPr txBox="1"/>
          <p:nvPr/>
        </p:nvSpPr>
        <p:spPr>
          <a:xfrm>
            <a:off x="5387686" y="1138815"/>
            <a:ext cx="6099462" cy="646331"/>
          </a:xfrm>
          <a:prstGeom prst="rect">
            <a:avLst/>
          </a:prstGeom>
          <a:noFill/>
        </p:spPr>
        <p:txBody>
          <a:bodyPr wrap="square">
            <a:spAutoFit/>
          </a:bodyPr>
          <a:lstStyle/>
          <a:p>
            <a:pPr lvl="1"/>
            <a:r>
              <a:rPr lang="en-US" sz="1800" dirty="0"/>
              <a:t>Chest belts, thigh integrated accelerometers raise some issues which wristbands do not.</a:t>
            </a:r>
          </a:p>
        </p:txBody>
      </p:sp>
    </p:spTree>
    <p:extLst>
      <p:ext uri="{BB962C8B-B14F-4D97-AF65-F5344CB8AC3E}">
        <p14:creationId xmlns:p14="http://schemas.microsoft.com/office/powerpoint/2010/main" val="3371636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402DB-F5E5-0D1E-A593-8C9365284D67}"/>
              </a:ext>
            </a:extLst>
          </p:cNvPr>
          <p:cNvSpPr>
            <a:spLocks noGrp="1"/>
          </p:cNvSpPr>
          <p:nvPr>
            <p:ph type="title"/>
          </p:nvPr>
        </p:nvSpPr>
        <p:spPr/>
        <p:txBody>
          <a:bodyPr>
            <a:normAutofit fontScale="90000"/>
          </a:bodyPr>
          <a:lstStyle/>
          <a:p>
            <a:r>
              <a:rPr lang="en-US" dirty="0"/>
              <a:t>Why Lying Posture Is Important?</a:t>
            </a:r>
          </a:p>
        </p:txBody>
      </p:sp>
      <p:sp>
        <p:nvSpPr>
          <p:cNvPr id="3" name="Content Placeholder 2">
            <a:extLst>
              <a:ext uri="{FF2B5EF4-FFF2-40B4-BE49-F238E27FC236}">
                <a16:creationId xmlns:a16="http://schemas.microsoft.com/office/drawing/2014/main" id="{C42100D4-9CAD-3857-5B64-8D52F2573353}"/>
              </a:ext>
            </a:extLst>
          </p:cNvPr>
          <p:cNvSpPr>
            <a:spLocks noGrp="1"/>
          </p:cNvSpPr>
          <p:nvPr>
            <p:ph idx="1"/>
          </p:nvPr>
        </p:nvSpPr>
        <p:spPr>
          <a:xfrm>
            <a:off x="497840" y="1158240"/>
            <a:ext cx="5966460" cy="5309870"/>
          </a:xfrm>
        </p:spPr>
        <p:txBody>
          <a:bodyPr>
            <a:normAutofit/>
          </a:bodyPr>
          <a:lstStyle/>
          <a:p>
            <a:r>
              <a:rPr lang="en-US" sz="2400" dirty="0"/>
              <a:t>Lying postures provide-</a:t>
            </a:r>
          </a:p>
          <a:p>
            <a:pPr lvl="1"/>
            <a:r>
              <a:rPr lang="en-US" sz="2000" dirty="0"/>
              <a:t>Important clinical information about subjects' mobility</a:t>
            </a:r>
          </a:p>
          <a:p>
            <a:pPr lvl="1"/>
            <a:r>
              <a:rPr lang="en-US" sz="2000" dirty="0"/>
              <a:t>Risk factor for developing hospital acquired pressure injuries</a:t>
            </a:r>
          </a:p>
          <a:p>
            <a:pPr lvl="1"/>
            <a:r>
              <a:rPr lang="en-US" sz="2000" dirty="0"/>
              <a:t>Information of sleep quality</a:t>
            </a:r>
          </a:p>
        </p:txBody>
      </p:sp>
      <p:pic>
        <p:nvPicPr>
          <p:cNvPr id="1026" name="Picture 2" descr="Monitoring sleep positions for a healthy rest | MIT News | Massachusetts  Institute of Technology">
            <a:extLst>
              <a:ext uri="{FF2B5EF4-FFF2-40B4-BE49-F238E27FC236}">
                <a16:creationId xmlns:a16="http://schemas.microsoft.com/office/drawing/2014/main" id="{130437DA-4C0B-9B0D-BDFD-DE118912C7C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044" r="10246"/>
          <a:stretch/>
        </p:blipFill>
        <p:spPr bwMode="auto">
          <a:xfrm>
            <a:off x="6764483" y="1520825"/>
            <a:ext cx="4848397" cy="4448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1193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4635C-5CDA-993F-F185-5F6D91287D9B}"/>
              </a:ext>
            </a:extLst>
          </p:cNvPr>
          <p:cNvSpPr>
            <a:spLocks noGrp="1"/>
          </p:cNvSpPr>
          <p:nvPr>
            <p:ph type="title"/>
          </p:nvPr>
        </p:nvSpPr>
        <p:spPr/>
        <p:txBody>
          <a:bodyPr>
            <a:normAutofit fontScale="90000"/>
          </a:bodyPr>
          <a:lstStyle/>
          <a:p>
            <a:r>
              <a:rPr lang="en-US" dirty="0"/>
              <a:t>Drawbacks of other instruments </a:t>
            </a:r>
          </a:p>
        </p:txBody>
      </p:sp>
      <p:sp>
        <p:nvSpPr>
          <p:cNvPr id="3" name="Content Placeholder 2">
            <a:extLst>
              <a:ext uri="{FF2B5EF4-FFF2-40B4-BE49-F238E27FC236}">
                <a16:creationId xmlns:a16="http://schemas.microsoft.com/office/drawing/2014/main" id="{50ECFC8B-0FD9-B279-C950-B42AEFF7C7F1}"/>
              </a:ext>
            </a:extLst>
          </p:cNvPr>
          <p:cNvSpPr>
            <a:spLocks noGrp="1"/>
          </p:cNvSpPr>
          <p:nvPr>
            <p:ph idx="1"/>
          </p:nvPr>
        </p:nvSpPr>
        <p:spPr/>
        <p:txBody>
          <a:bodyPr>
            <a:normAutofit/>
          </a:bodyPr>
          <a:lstStyle/>
          <a:p>
            <a:r>
              <a:rPr lang="en-US" sz="2400" dirty="0"/>
              <a:t>Camera based lying posture</a:t>
            </a:r>
          </a:p>
          <a:p>
            <a:pPr lvl="1"/>
            <a:r>
              <a:rPr lang="en-US" sz="2000" dirty="0">
                <a:solidFill>
                  <a:srgbClr val="FF0000"/>
                </a:solidFill>
              </a:rPr>
              <a:t>Imposes privacy concerns</a:t>
            </a:r>
          </a:p>
          <a:p>
            <a:r>
              <a:rPr lang="en-US" sz="2400" dirty="0"/>
              <a:t>Multi-sensor wearable systems</a:t>
            </a:r>
          </a:p>
          <a:p>
            <a:pPr lvl="1"/>
            <a:r>
              <a:rPr lang="en-US" sz="2000" dirty="0">
                <a:solidFill>
                  <a:srgbClr val="FF0000"/>
                </a:solidFill>
              </a:rPr>
              <a:t>Uncomfortable to wear</a:t>
            </a:r>
          </a:p>
          <a:p>
            <a:r>
              <a:rPr lang="en-US" sz="2400" dirty="0"/>
              <a:t>Pressure-mats</a:t>
            </a:r>
          </a:p>
          <a:p>
            <a:pPr lvl="1"/>
            <a:r>
              <a:rPr lang="en-US" sz="2000" dirty="0">
                <a:solidFill>
                  <a:srgbClr val="FF0000"/>
                </a:solidFill>
              </a:rPr>
              <a:t>Expensive to deploy at mass scale</a:t>
            </a:r>
          </a:p>
          <a:p>
            <a:r>
              <a:rPr lang="en-US" sz="2400" dirty="0"/>
              <a:t>Chest belts</a:t>
            </a:r>
          </a:p>
          <a:p>
            <a:pPr lvl="1"/>
            <a:r>
              <a:rPr lang="en-US" sz="2000" dirty="0">
                <a:solidFill>
                  <a:srgbClr val="FF0000"/>
                </a:solidFill>
              </a:rPr>
              <a:t>Causes sleep disturbance</a:t>
            </a:r>
          </a:p>
          <a:p>
            <a:r>
              <a:rPr lang="en-US" sz="2400" dirty="0"/>
              <a:t>Load sensors</a:t>
            </a:r>
          </a:p>
          <a:p>
            <a:pPr lvl="1"/>
            <a:r>
              <a:rPr lang="en-US" sz="2000" dirty="0">
                <a:solidFill>
                  <a:srgbClr val="FF0000"/>
                </a:solidFill>
              </a:rPr>
              <a:t>Non-invasive but expensive and requires calibration</a:t>
            </a:r>
          </a:p>
          <a:p>
            <a:endParaRPr lang="en-US" sz="2400" dirty="0"/>
          </a:p>
        </p:txBody>
      </p:sp>
      <p:pic>
        <p:nvPicPr>
          <p:cNvPr id="3074" name="Picture 2" descr="Windows 10 Privacy Concerns on Surface Tablets - Love My Surface">
            <a:extLst>
              <a:ext uri="{FF2B5EF4-FFF2-40B4-BE49-F238E27FC236}">
                <a16:creationId xmlns:a16="http://schemas.microsoft.com/office/drawing/2014/main" id="{8128C33C-519A-A4F7-8015-0655012E260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909" t="11074" r="32141" b="8595"/>
          <a:stretch/>
        </p:blipFill>
        <p:spPr bwMode="auto">
          <a:xfrm>
            <a:off x="7492735" y="2411190"/>
            <a:ext cx="1130234" cy="1307843"/>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Expensive Icon #290049 - Free Icons Library">
            <a:extLst>
              <a:ext uri="{FF2B5EF4-FFF2-40B4-BE49-F238E27FC236}">
                <a16:creationId xmlns:a16="http://schemas.microsoft.com/office/drawing/2014/main" id="{221004FF-84F5-2AB3-F42F-09DFC50C5C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22969" y="3769678"/>
            <a:ext cx="1130234" cy="1130234"/>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Pain Relief Products | Advil">
            <a:extLst>
              <a:ext uri="{FF2B5EF4-FFF2-40B4-BE49-F238E27FC236}">
                <a16:creationId xmlns:a16="http://schemas.microsoft.com/office/drawing/2014/main" id="{E5FBFFF6-0E07-3109-DE89-23B89D6504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3203" y="2557416"/>
            <a:ext cx="1186940" cy="118694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con&#10;&#10;Description automatically generated">
            <a:extLst>
              <a:ext uri="{FF2B5EF4-FFF2-40B4-BE49-F238E27FC236}">
                <a16:creationId xmlns:a16="http://schemas.microsoft.com/office/drawing/2014/main" id="{3BCF6B5E-ECEF-5829-F15E-2ACEC26F1B05}"/>
              </a:ext>
            </a:extLst>
          </p:cNvPr>
          <p:cNvPicPr>
            <a:picLocks noChangeAspect="1"/>
          </p:cNvPicPr>
          <p:nvPr/>
        </p:nvPicPr>
        <p:blipFill>
          <a:blip r:embed="rId5"/>
          <a:stretch>
            <a:fillRect/>
          </a:stretch>
        </p:blipFill>
        <p:spPr>
          <a:xfrm>
            <a:off x="8235586" y="1174076"/>
            <a:ext cx="1905000" cy="1206500"/>
          </a:xfrm>
          <a:prstGeom prst="rect">
            <a:avLst/>
          </a:prstGeom>
        </p:spPr>
      </p:pic>
      <p:sp>
        <p:nvSpPr>
          <p:cNvPr id="6" name="Oval 5">
            <a:extLst>
              <a:ext uri="{FF2B5EF4-FFF2-40B4-BE49-F238E27FC236}">
                <a16:creationId xmlns:a16="http://schemas.microsoft.com/office/drawing/2014/main" id="{DA7FF3AE-5D52-51ED-3DF8-70E9789D0CB5}"/>
              </a:ext>
            </a:extLst>
          </p:cNvPr>
          <p:cNvSpPr/>
          <p:nvPr/>
        </p:nvSpPr>
        <p:spPr>
          <a:xfrm>
            <a:off x="8727267" y="2708008"/>
            <a:ext cx="814547" cy="789067"/>
          </a:xfrm>
          <a:custGeom>
            <a:avLst/>
            <a:gdLst>
              <a:gd name="connsiteX0" fmla="*/ 0 w 814547"/>
              <a:gd name="connsiteY0" fmla="*/ 394534 h 789067"/>
              <a:gd name="connsiteX1" fmla="*/ 407274 w 814547"/>
              <a:gd name="connsiteY1" fmla="*/ 0 h 789067"/>
              <a:gd name="connsiteX2" fmla="*/ 814548 w 814547"/>
              <a:gd name="connsiteY2" fmla="*/ 394534 h 789067"/>
              <a:gd name="connsiteX3" fmla="*/ 407274 w 814547"/>
              <a:gd name="connsiteY3" fmla="*/ 789068 h 789067"/>
              <a:gd name="connsiteX4" fmla="*/ 0 w 814547"/>
              <a:gd name="connsiteY4" fmla="*/ 394534 h 789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547" h="789067" extrusionOk="0">
                <a:moveTo>
                  <a:pt x="0" y="394534"/>
                </a:moveTo>
                <a:cubicBezTo>
                  <a:pt x="-16553" y="186442"/>
                  <a:pt x="189344" y="7563"/>
                  <a:pt x="407274" y="0"/>
                </a:cubicBezTo>
                <a:cubicBezTo>
                  <a:pt x="652194" y="-23892"/>
                  <a:pt x="761696" y="151263"/>
                  <a:pt x="814548" y="394534"/>
                </a:cubicBezTo>
                <a:cubicBezTo>
                  <a:pt x="799886" y="633417"/>
                  <a:pt x="650136" y="782253"/>
                  <a:pt x="407274" y="789068"/>
                </a:cubicBezTo>
                <a:cubicBezTo>
                  <a:pt x="199350" y="791610"/>
                  <a:pt x="-28321" y="617550"/>
                  <a:pt x="0" y="394534"/>
                </a:cubicBezTo>
                <a:close/>
              </a:path>
            </a:pathLst>
          </a:custGeom>
          <a:noFill/>
          <a:ln w="28575">
            <a:solidFill>
              <a:schemeClr val="tx1"/>
            </a:solidFill>
            <a:extLst>
              <a:ext uri="{C807C97D-BFC1-408E-A445-0C87EB9F89A2}">
                <ask:lineSketchStyleProps xmlns:ask="http://schemas.microsoft.com/office/drawing/2018/sketchyshapes" sd="3989574929">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FE8B5D7-5D53-DE06-528A-B5DF3C2EC0A2}"/>
              </a:ext>
            </a:extLst>
          </p:cNvPr>
          <p:cNvSpPr txBox="1"/>
          <p:nvPr/>
        </p:nvSpPr>
        <p:spPr>
          <a:xfrm>
            <a:off x="8821156" y="2954605"/>
            <a:ext cx="622286" cy="307777"/>
          </a:xfrm>
          <a:prstGeom prst="rect">
            <a:avLst/>
          </a:prstGeom>
          <a:noFill/>
        </p:spPr>
        <p:txBody>
          <a:bodyPr wrap="none" rtlCol="0">
            <a:spAutoFit/>
          </a:bodyPr>
          <a:lstStyle/>
          <a:p>
            <a:r>
              <a:rPr lang="en-US" sz="1400" dirty="0">
                <a:solidFill>
                  <a:srgbClr val="FF0000"/>
                </a:solidFill>
              </a:rPr>
              <a:t>issues</a:t>
            </a:r>
          </a:p>
        </p:txBody>
      </p:sp>
      <p:cxnSp>
        <p:nvCxnSpPr>
          <p:cNvPr id="11" name="Straight Arrow Connector 10">
            <a:extLst>
              <a:ext uri="{FF2B5EF4-FFF2-40B4-BE49-F238E27FC236}">
                <a16:creationId xmlns:a16="http://schemas.microsoft.com/office/drawing/2014/main" id="{D11D5963-3556-5BF3-2026-552C6541F7EC}"/>
              </a:ext>
            </a:extLst>
          </p:cNvPr>
          <p:cNvCxnSpPr>
            <a:stCxn id="6" idx="2"/>
          </p:cNvCxnSpPr>
          <p:nvPr/>
        </p:nvCxnSpPr>
        <p:spPr>
          <a:xfrm flipH="1">
            <a:off x="8330453" y="3102542"/>
            <a:ext cx="396814" cy="3062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0134F50-8DFF-2455-E495-1535474B2B9E}"/>
              </a:ext>
            </a:extLst>
          </p:cNvPr>
          <p:cNvCxnSpPr>
            <a:cxnSpLocks/>
            <a:stCxn id="6" idx="0"/>
            <a:endCxn id="5" idx="2"/>
          </p:cNvCxnSpPr>
          <p:nvPr/>
        </p:nvCxnSpPr>
        <p:spPr>
          <a:xfrm flipV="1">
            <a:off x="9134541" y="2380576"/>
            <a:ext cx="53545" cy="3274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FE2C777F-A98A-B1A5-3E5B-067E1D48B487}"/>
              </a:ext>
            </a:extLst>
          </p:cNvPr>
          <p:cNvCxnSpPr>
            <a:cxnSpLocks/>
            <a:stCxn id="6" idx="6"/>
            <a:endCxn id="3080" idx="1"/>
          </p:cNvCxnSpPr>
          <p:nvPr/>
        </p:nvCxnSpPr>
        <p:spPr>
          <a:xfrm>
            <a:off x="9541814" y="3102542"/>
            <a:ext cx="211389" cy="483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75E08561-8734-4FDC-E50D-C0B40D6DB551}"/>
              </a:ext>
            </a:extLst>
          </p:cNvPr>
          <p:cNvCxnSpPr>
            <a:cxnSpLocks/>
            <a:stCxn id="6" idx="4"/>
            <a:endCxn id="3078" idx="0"/>
          </p:cNvCxnSpPr>
          <p:nvPr/>
        </p:nvCxnSpPr>
        <p:spPr>
          <a:xfrm>
            <a:off x="9134541" y="3497075"/>
            <a:ext cx="53545" cy="27260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3142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7A7A2-D590-EAB4-0A91-E0F0178D6C12}"/>
              </a:ext>
            </a:extLst>
          </p:cNvPr>
          <p:cNvSpPr>
            <a:spLocks noGrp="1"/>
          </p:cNvSpPr>
          <p:nvPr>
            <p:ph type="title"/>
          </p:nvPr>
        </p:nvSpPr>
        <p:spPr/>
        <p:txBody>
          <a:bodyPr>
            <a:normAutofit fontScale="90000"/>
          </a:bodyPr>
          <a:lstStyle/>
          <a:p>
            <a:r>
              <a:rPr lang="en-US" dirty="0"/>
              <a:t>Motivation for Wristband sensor</a:t>
            </a:r>
          </a:p>
        </p:txBody>
      </p:sp>
      <p:sp>
        <p:nvSpPr>
          <p:cNvPr id="3" name="Content Placeholder 2">
            <a:extLst>
              <a:ext uri="{FF2B5EF4-FFF2-40B4-BE49-F238E27FC236}">
                <a16:creationId xmlns:a16="http://schemas.microsoft.com/office/drawing/2014/main" id="{3989E510-EE7C-5F7D-36CA-9B1E6F5C97B6}"/>
              </a:ext>
            </a:extLst>
          </p:cNvPr>
          <p:cNvSpPr>
            <a:spLocks noGrp="1"/>
          </p:cNvSpPr>
          <p:nvPr>
            <p:ph idx="1"/>
          </p:nvPr>
        </p:nvSpPr>
        <p:spPr/>
        <p:txBody>
          <a:bodyPr>
            <a:normAutofit/>
          </a:bodyPr>
          <a:lstStyle/>
          <a:p>
            <a:r>
              <a:rPr lang="en-US" sz="2400" dirty="0"/>
              <a:t>Wrist worn system guarantees </a:t>
            </a:r>
          </a:p>
          <a:p>
            <a:pPr lvl="1"/>
            <a:r>
              <a:rPr lang="en-US" sz="2000" dirty="0">
                <a:solidFill>
                  <a:srgbClr val="008276"/>
                </a:solidFill>
              </a:rPr>
              <a:t>No privacy issues</a:t>
            </a:r>
          </a:p>
          <a:p>
            <a:pPr lvl="1"/>
            <a:r>
              <a:rPr lang="en-US" sz="2000" dirty="0">
                <a:solidFill>
                  <a:srgbClr val="008276"/>
                </a:solidFill>
              </a:rPr>
              <a:t>No discomfort, easy to carry</a:t>
            </a:r>
          </a:p>
          <a:p>
            <a:pPr lvl="1"/>
            <a:r>
              <a:rPr lang="en-US" sz="2000" dirty="0">
                <a:solidFill>
                  <a:srgbClr val="008276"/>
                </a:solidFill>
              </a:rPr>
              <a:t>No sleep disturbance</a:t>
            </a:r>
          </a:p>
          <a:p>
            <a:pPr lvl="1"/>
            <a:r>
              <a:rPr lang="en-US" sz="2000" dirty="0">
                <a:solidFill>
                  <a:srgbClr val="008276"/>
                </a:solidFill>
              </a:rPr>
              <a:t>Not too expensive</a:t>
            </a:r>
          </a:p>
          <a:p>
            <a:r>
              <a:rPr lang="en-US" sz="2400" dirty="0"/>
              <a:t>However, directly using wrist worn sensor data raises </a:t>
            </a:r>
            <a:r>
              <a:rPr lang="en-US" sz="2400" dirty="0">
                <a:solidFill>
                  <a:srgbClr val="FF0000"/>
                </a:solidFill>
              </a:rPr>
              <a:t>accuracy issues </a:t>
            </a:r>
            <a:r>
              <a:rPr lang="en-US" sz="2400" dirty="0"/>
              <a:t>due to </a:t>
            </a:r>
            <a:r>
              <a:rPr lang="en-US" sz="2400" dirty="0">
                <a:solidFill>
                  <a:srgbClr val="FF0000"/>
                </a:solidFill>
              </a:rPr>
              <a:t>presence of noise</a:t>
            </a:r>
          </a:p>
        </p:txBody>
      </p:sp>
      <p:pic>
        <p:nvPicPr>
          <p:cNvPr id="7" name="Picture 6" descr="A picture containing table&#10;&#10;Description automatically generated">
            <a:extLst>
              <a:ext uri="{FF2B5EF4-FFF2-40B4-BE49-F238E27FC236}">
                <a16:creationId xmlns:a16="http://schemas.microsoft.com/office/drawing/2014/main" id="{3136A506-DE5C-F3B0-00CD-24F6A8A1EC63}"/>
              </a:ext>
            </a:extLst>
          </p:cNvPr>
          <p:cNvPicPr>
            <a:picLocks noChangeAspect="1"/>
          </p:cNvPicPr>
          <p:nvPr/>
        </p:nvPicPr>
        <p:blipFill>
          <a:blip r:embed="rId2"/>
          <a:stretch>
            <a:fillRect/>
          </a:stretch>
        </p:blipFill>
        <p:spPr>
          <a:xfrm>
            <a:off x="587444" y="3813175"/>
            <a:ext cx="6381307" cy="1576668"/>
          </a:xfrm>
          <a:prstGeom prst="rect">
            <a:avLst/>
          </a:prstGeom>
        </p:spPr>
      </p:pic>
      <p:sp>
        <p:nvSpPr>
          <p:cNvPr id="8" name="TextBox 7">
            <a:extLst>
              <a:ext uri="{FF2B5EF4-FFF2-40B4-BE49-F238E27FC236}">
                <a16:creationId xmlns:a16="http://schemas.microsoft.com/office/drawing/2014/main" id="{FEB55AFB-2F41-9D2C-ACBC-CCE01982B79B}"/>
              </a:ext>
            </a:extLst>
          </p:cNvPr>
          <p:cNvSpPr txBox="1"/>
          <p:nvPr/>
        </p:nvSpPr>
        <p:spPr>
          <a:xfrm>
            <a:off x="726332" y="5501603"/>
            <a:ext cx="6103530" cy="307777"/>
          </a:xfrm>
          <a:prstGeom prst="rect">
            <a:avLst/>
          </a:prstGeom>
          <a:noFill/>
        </p:spPr>
        <p:txBody>
          <a:bodyPr wrap="none" rtlCol="0">
            <a:spAutoFit/>
          </a:bodyPr>
          <a:lstStyle/>
          <a:p>
            <a:r>
              <a:rPr lang="en-US" sz="1400" dirty="0"/>
              <a:t>*ET refers to ensemble tree, AdaLSTM refers to LSTM with adaptive learning rate </a:t>
            </a:r>
          </a:p>
        </p:txBody>
      </p:sp>
      <p:pic>
        <p:nvPicPr>
          <p:cNvPr id="4102" name="Picture 6">
            <a:extLst>
              <a:ext uri="{FF2B5EF4-FFF2-40B4-BE49-F238E27FC236}">
                <a16:creationId xmlns:a16="http://schemas.microsoft.com/office/drawing/2014/main" id="{F2B9E8DB-0351-D3E9-F835-D8F58902A0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9073" y="4078822"/>
            <a:ext cx="2365004" cy="157666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Considering Embrace2 for your child? | Product | Blog | Empatica">
            <a:extLst>
              <a:ext uri="{FF2B5EF4-FFF2-40B4-BE49-F238E27FC236}">
                <a16:creationId xmlns:a16="http://schemas.microsoft.com/office/drawing/2014/main" id="{3E62E740-5D35-E0F7-347B-47A5ABADBAE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6429" t="4959" r="4750" b="20700"/>
          <a:stretch/>
        </p:blipFill>
        <p:spPr bwMode="auto">
          <a:xfrm rot="10141588">
            <a:off x="7455398" y="4443720"/>
            <a:ext cx="723089" cy="93255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5942ED9-313F-5467-69F2-42DBD9D8F1EA}"/>
              </a:ext>
            </a:extLst>
          </p:cNvPr>
          <p:cNvSpPr txBox="1"/>
          <p:nvPr/>
        </p:nvSpPr>
        <p:spPr>
          <a:xfrm>
            <a:off x="10550211" y="4713267"/>
            <a:ext cx="1156535" cy="307777"/>
          </a:xfrm>
          <a:prstGeom prst="rect">
            <a:avLst/>
          </a:prstGeom>
          <a:noFill/>
        </p:spPr>
        <p:txBody>
          <a:bodyPr wrap="none" rtlCol="0">
            <a:spAutoFit/>
          </a:bodyPr>
          <a:lstStyle/>
          <a:p>
            <a:r>
              <a:rPr lang="en-US" sz="1400" dirty="0">
                <a:solidFill>
                  <a:srgbClr val="FF0000"/>
                </a:solidFill>
              </a:rPr>
              <a:t>Low accuracy</a:t>
            </a:r>
          </a:p>
        </p:txBody>
      </p:sp>
    </p:spTree>
    <p:extLst>
      <p:ext uri="{BB962C8B-B14F-4D97-AF65-F5344CB8AC3E}">
        <p14:creationId xmlns:p14="http://schemas.microsoft.com/office/powerpoint/2010/main" val="1712260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A6667-58AF-2B0D-6C22-C164D1A9ABBF}"/>
              </a:ext>
            </a:extLst>
          </p:cNvPr>
          <p:cNvSpPr>
            <a:spLocks noGrp="1"/>
          </p:cNvSpPr>
          <p:nvPr>
            <p:ph type="title"/>
          </p:nvPr>
        </p:nvSpPr>
        <p:spPr/>
        <p:txBody>
          <a:bodyPr>
            <a:normAutofit fontScale="90000"/>
          </a:bodyPr>
          <a:lstStyle/>
          <a:p>
            <a:r>
              <a:rPr lang="en-US" dirty="0"/>
              <a:t>General Framework</a:t>
            </a:r>
          </a:p>
        </p:txBody>
      </p:sp>
      <p:pic>
        <p:nvPicPr>
          <p:cNvPr id="5" name="Content Placeholder 4" descr="Diagram&#10;&#10;Description automatically generated">
            <a:extLst>
              <a:ext uri="{FF2B5EF4-FFF2-40B4-BE49-F238E27FC236}">
                <a16:creationId xmlns:a16="http://schemas.microsoft.com/office/drawing/2014/main" id="{813EF235-ACDF-990E-E56A-AFBC389CDDD7}"/>
              </a:ext>
            </a:extLst>
          </p:cNvPr>
          <p:cNvPicPr>
            <a:picLocks noGrp="1" noChangeAspect="1"/>
          </p:cNvPicPr>
          <p:nvPr>
            <p:ph idx="1"/>
          </p:nvPr>
        </p:nvPicPr>
        <p:blipFill>
          <a:blip r:embed="rId2"/>
          <a:stretch>
            <a:fillRect/>
          </a:stretch>
        </p:blipFill>
        <p:spPr>
          <a:xfrm>
            <a:off x="3124200" y="1433739"/>
            <a:ext cx="5943600" cy="4573700"/>
          </a:xfrm>
        </p:spPr>
      </p:pic>
      <p:sp>
        <p:nvSpPr>
          <p:cNvPr id="6" name="TextBox 5">
            <a:extLst>
              <a:ext uri="{FF2B5EF4-FFF2-40B4-BE49-F238E27FC236}">
                <a16:creationId xmlns:a16="http://schemas.microsoft.com/office/drawing/2014/main" id="{7AC9A2CA-3F76-19E4-5CE2-B4ACF4A6ACF4}"/>
              </a:ext>
            </a:extLst>
          </p:cNvPr>
          <p:cNvSpPr txBox="1"/>
          <p:nvPr/>
        </p:nvSpPr>
        <p:spPr>
          <a:xfrm>
            <a:off x="8915400" y="2781300"/>
            <a:ext cx="1317990" cy="369332"/>
          </a:xfrm>
          <a:prstGeom prst="rect">
            <a:avLst/>
          </a:prstGeom>
          <a:noFill/>
        </p:spPr>
        <p:txBody>
          <a:bodyPr wrap="none" rtlCol="0">
            <a:spAutoFit/>
          </a:bodyPr>
          <a:lstStyle/>
          <a:p>
            <a:r>
              <a:rPr lang="en-US" dirty="0"/>
              <a:t>or synthetic</a:t>
            </a:r>
          </a:p>
        </p:txBody>
      </p:sp>
    </p:spTree>
    <p:extLst>
      <p:ext uri="{BB962C8B-B14F-4D97-AF65-F5344CB8AC3E}">
        <p14:creationId xmlns:p14="http://schemas.microsoft.com/office/powerpoint/2010/main" val="35245888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B6F5E-162B-9A76-2D49-DBC0796ED20D}"/>
              </a:ext>
            </a:extLst>
          </p:cNvPr>
          <p:cNvSpPr>
            <a:spLocks noGrp="1"/>
          </p:cNvSpPr>
          <p:nvPr>
            <p:ph type="title"/>
          </p:nvPr>
        </p:nvSpPr>
        <p:spPr/>
        <p:txBody>
          <a:bodyPr>
            <a:normAutofit fontScale="90000"/>
          </a:bodyPr>
          <a:lstStyle/>
          <a:p>
            <a:r>
              <a:rPr lang="en-US" dirty="0"/>
              <a:t>General Framework</a:t>
            </a:r>
          </a:p>
        </p:txBody>
      </p:sp>
      <p:pic>
        <p:nvPicPr>
          <p:cNvPr id="5" name="Content Placeholder 4">
            <a:extLst>
              <a:ext uri="{FF2B5EF4-FFF2-40B4-BE49-F238E27FC236}">
                <a16:creationId xmlns:a16="http://schemas.microsoft.com/office/drawing/2014/main" id="{B0AF0ABE-86E1-BD7B-A679-BE47842470CE}"/>
              </a:ext>
            </a:extLst>
          </p:cNvPr>
          <p:cNvPicPr>
            <a:picLocks noGrp="1" noChangeAspect="1"/>
          </p:cNvPicPr>
          <p:nvPr>
            <p:ph idx="1"/>
          </p:nvPr>
        </p:nvPicPr>
        <p:blipFill>
          <a:blip r:embed="rId2"/>
          <a:stretch>
            <a:fillRect/>
          </a:stretch>
        </p:blipFill>
        <p:spPr>
          <a:xfrm>
            <a:off x="1711960" y="1184275"/>
            <a:ext cx="8686800" cy="5308600"/>
          </a:xfrm>
        </p:spPr>
      </p:pic>
    </p:spTree>
    <p:extLst>
      <p:ext uri="{BB962C8B-B14F-4D97-AF65-F5344CB8AC3E}">
        <p14:creationId xmlns:p14="http://schemas.microsoft.com/office/powerpoint/2010/main" val="2100705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7F226-C305-C11B-2BFA-2A926B33F0CA}"/>
              </a:ext>
            </a:extLst>
          </p:cNvPr>
          <p:cNvSpPr>
            <a:spLocks noGrp="1"/>
          </p:cNvSpPr>
          <p:nvPr>
            <p:ph type="title"/>
          </p:nvPr>
        </p:nvSpPr>
        <p:spPr/>
        <p:txBody>
          <a:bodyPr>
            <a:normAutofit fontScale="90000"/>
          </a:bodyPr>
          <a:lstStyle/>
          <a:p>
            <a:r>
              <a:rPr lang="en-US" dirty="0"/>
              <a:t>Mapping model</a:t>
            </a:r>
          </a:p>
        </p:txBody>
      </p:sp>
      <p:sp>
        <p:nvSpPr>
          <p:cNvPr id="3" name="Content Placeholder 2">
            <a:extLst>
              <a:ext uri="{FF2B5EF4-FFF2-40B4-BE49-F238E27FC236}">
                <a16:creationId xmlns:a16="http://schemas.microsoft.com/office/drawing/2014/main" id="{E188AAFB-1FE1-48FD-73FF-65C5125CF9CE}"/>
              </a:ext>
            </a:extLst>
          </p:cNvPr>
          <p:cNvSpPr>
            <a:spLocks noGrp="1"/>
          </p:cNvSpPr>
          <p:nvPr>
            <p:ph idx="1"/>
          </p:nvPr>
        </p:nvSpPr>
        <p:spPr/>
        <p:txBody>
          <a:bodyPr>
            <a:normAutofit/>
          </a:bodyPr>
          <a:lstStyle/>
          <a:p>
            <a:r>
              <a:rPr lang="en-US" sz="2400" dirty="0"/>
              <a:t>Called sequence to sequence mapping</a:t>
            </a:r>
          </a:p>
          <a:p>
            <a:r>
              <a:rPr lang="en-US" sz="2400" dirty="0"/>
              <a:t>2 different models were used</a:t>
            </a:r>
          </a:p>
          <a:p>
            <a:pPr lvl="1"/>
            <a:r>
              <a:rPr lang="en-US" sz="2000" dirty="0">
                <a:solidFill>
                  <a:srgbClr val="00B0F0"/>
                </a:solidFill>
              </a:rPr>
              <a:t>LSTM seq2seq Regression</a:t>
            </a:r>
          </a:p>
          <a:p>
            <a:pPr lvl="1"/>
            <a:r>
              <a:rPr lang="en-US" sz="2000" dirty="0">
                <a:solidFill>
                  <a:srgbClr val="C00000"/>
                </a:solidFill>
              </a:rPr>
              <a:t>LSTM seq2seq Encoder-Decoder</a:t>
            </a:r>
          </a:p>
          <a:p>
            <a:pPr lvl="1"/>
            <a:endParaRPr lang="en-US" sz="2000" dirty="0">
              <a:solidFill>
                <a:srgbClr val="00B0F0"/>
              </a:solidFill>
            </a:endParaRPr>
          </a:p>
          <a:p>
            <a:pPr lvl="1"/>
            <a:endParaRPr lang="en-US" sz="2000" dirty="0"/>
          </a:p>
        </p:txBody>
      </p:sp>
      <p:pic>
        <p:nvPicPr>
          <p:cNvPr id="5" name="Picture 4" descr="Diagram&#10;&#10;Description automatically generated">
            <a:extLst>
              <a:ext uri="{FF2B5EF4-FFF2-40B4-BE49-F238E27FC236}">
                <a16:creationId xmlns:a16="http://schemas.microsoft.com/office/drawing/2014/main" id="{397755DF-5E66-DA41-289E-B67B270F1B4B}"/>
              </a:ext>
            </a:extLst>
          </p:cNvPr>
          <p:cNvPicPr>
            <a:picLocks noChangeAspect="1"/>
          </p:cNvPicPr>
          <p:nvPr/>
        </p:nvPicPr>
        <p:blipFill>
          <a:blip r:embed="rId2"/>
          <a:stretch>
            <a:fillRect/>
          </a:stretch>
        </p:blipFill>
        <p:spPr>
          <a:xfrm>
            <a:off x="497840" y="2903787"/>
            <a:ext cx="5132425" cy="1584859"/>
          </a:xfrm>
          <a:prstGeom prst="rect">
            <a:avLst/>
          </a:prstGeom>
        </p:spPr>
      </p:pic>
      <p:pic>
        <p:nvPicPr>
          <p:cNvPr id="7" name="Picture 6" descr="Graphical user interface, Teams&#10;&#10;Description automatically generated">
            <a:extLst>
              <a:ext uri="{FF2B5EF4-FFF2-40B4-BE49-F238E27FC236}">
                <a16:creationId xmlns:a16="http://schemas.microsoft.com/office/drawing/2014/main" id="{927D1A97-C268-9792-C65A-8CA2F91ED631}"/>
              </a:ext>
            </a:extLst>
          </p:cNvPr>
          <p:cNvPicPr>
            <a:picLocks noChangeAspect="1"/>
          </p:cNvPicPr>
          <p:nvPr/>
        </p:nvPicPr>
        <p:blipFill>
          <a:blip r:embed="rId3"/>
          <a:stretch>
            <a:fillRect/>
          </a:stretch>
        </p:blipFill>
        <p:spPr>
          <a:xfrm>
            <a:off x="6561737" y="729446"/>
            <a:ext cx="4953000" cy="3759200"/>
          </a:xfrm>
          <a:prstGeom prst="rect">
            <a:avLst/>
          </a:prstGeom>
        </p:spPr>
      </p:pic>
      <p:sp>
        <p:nvSpPr>
          <p:cNvPr id="8" name="TextBox 7">
            <a:extLst>
              <a:ext uri="{FF2B5EF4-FFF2-40B4-BE49-F238E27FC236}">
                <a16:creationId xmlns:a16="http://schemas.microsoft.com/office/drawing/2014/main" id="{61F11DF9-8961-BAAE-C407-75B3CB31F1C5}"/>
              </a:ext>
            </a:extLst>
          </p:cNvPr>
          <p:cNvSpPr txBox="1"/>
          <p:nvPr/>
        </p:nvSpPr>
        <p:spPr>
          <a:xfrm>
            <a:off x="2053775" y="4334757"/>
            <a:ext cx="2020553" cy="307777"/>
          </a:xfrm>
          <a:prstGeom prst="rect">
            <a:avLst/>
          </a:prstGeom>
          <a:noFill/>
        </p:spPr>
        <p:txBody>
          <a:bodyPr wrap="none" rtlCol="0">
            <a:spAutoFit/>
          </a:bodyPr>
          <a:lstStyle/>
          <a:p>
            <a:r>
              <a:rPr lang="en-US" sz="1400" dirty="0">
                <a:solidFill>
                  <a:srgbClr val="00B0F0"/>
                </a:solidFill>
              </a:rPr>
              <a:t>LSTM seq2seq regression</a:t>
            </a:r>
          </a:p>
        </p:txBody>
      </p:sp>
      <p:sp>
        <p:nvSpPr>
          <p:cNvPr id="9" name="TextBox 8">
            <a:extLst>
              <a:ext uri="{FF2B5EF4-FFF2-40B4-BE49-F238E27FC236}">
                <a16:creationId xmlns:a16="http://schemas.microsoft.com/office/drawing/2014/main" id="{AA2D341F-A992-FCBB-8CE5-E3D3F43A25E3}"/>
              </a:ext>
            </a:extLst>
          </p:cNvPr>
          <p:cNvSpPr txBox="1"/>
          <p:nvPr/>
        </p:nvSpPr>
        <p:spPr>
          <a:xfrm>
            <a:off x="8117674" y="4334757"/>
            <a:ext cx="2526846" cy="307777"/>
          </a:xfrm>
          <a:prstGeom prst="rect">
            <a:avLst/>
          </a:prstGeom>
          <a:noFill/>
        </p:spPr>
        <p:txBody>
          <a:bodyPr wrap="none" rtlCol="0">
            <a:spAutoFit/>
          </a:bodyPr>
          <a:lstStyle/>
          <a:p>
            <a:r>
              <a:rPr lang="en-US" sz="1400" dirty="0">
                <a:solidFill>
                  <a:srgbClr val="C00000"/>
                </a:solidFill>
              </a:rPr>
              <a:t>LSTM seq2seq Encoder-Decoder</a:t>
            </a:r>
          </a:p>
        </p:txBody>
      </p:sp>
      <p:sp>
        <p:nvSpPr>
          <p:cNvPr id="10" name="TextBox 9">
            <a:extLst>
              <a:ext uri="{FF2B5EF4-FFF2-40B4-BE49-F238E27FC236}">
                <a16:creationId xmlns:a16="http://schemas.microsoft.com/office/drawing/2014/main" id="{FE812595-071C-C711-475D-A33B46540146}"/>
              </a:ext>
            </a:extLst>
          </p:cNvPr>
          <p:cNvSpPr txBox="1"/>
          <p:nvPr/>
        </p:nvSpPr>
        <p:spPr>
          <a:xfrm>
            <a:off x="497840" y="4678321"/>
            <a:ext cx="559816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Uses bidirectional LSTM to capture data from both direction</a:t>
            </a:r>
          </a:p>
          <a:p>
            <a:pPr marL="285750" indent="-285750">
              <a:buFont typeface="Arial" panose="020B0604020202020204" pitchFamily="34" charset="0"/>
              <a:buChar char="•"/>
            </a:pPr>
            <a:r>
              <a:rPr lang="en-US" dirty="0"/>
              <a:t>6 layers</a:t>
            </a:r>
          </a:p>
          <a:p>
            <a:pPr marL="285750" indent="-285750">
              <a:buFont typeface="Arial" panose="020B0604020202020204" pitchFamily="34" charset="0"/>
              <a:buChar char="•"/>
            </a:pPr>
            <a:r>
              <a:rPr lang="en-US" dirty="0"/>
              <a:t>Aims to minimize RMSE between input and output</a:t>
            </a:r>
          </a:p>
          <a:p>
            <a:pPr marL="285750" indent="-285750">
              <a:buFont typeface="Arial" panose="020B0604020202020204" pitchFamily="34" charset="0"/>
              <a:buChar char="•"/>
            </a:pPr>
            <a:r>
              <a:rPr lang="en-US" dirty="0"/>
              <a:t>Specs: </a:t>
            </a:r>
            <a:r>
              <a:rPr lang="en-US" dirty="0" err="1"/>
              <a:t>max_epoch</a:t>
            </a:r>
            <a:r>
              <a:rPr lang="en-US" dirty="0"/>
              <a:t>=100, Adam optimizer, </a:t>
            </a:r>
            <a:r>
              <a:rPr lang="en-US" dirty="0" err="1"/>
              <a:t>batch_size</a:t>
            </a:r>
            <a:r>
              <a:rPr lang="en-US" dirty="0"/>
              <a:t>=20, </a:t>
            </a:r>
            <a:r>
              <a:rPr lang="en-US" dirty="0" err="1"/>
              <a:t>lr</a:t>
            </a:r>
            <a:r>
              <a:rPr lang="en-US" dirty="0"/>
              <a:t>=0.01, decay rate=0.99</a:t>
            </a:r>
          </a:p>
        </p:txBody>
      </p:sp>
      <p:sp>
        <p:nvSpPr>
          <p:cNvPr id="11" name="TextBox 10">
            <a:extLst>
              <a:ext uri="{FF2B5EF4-FFF2-40B4-BE49-F238E27FC236}">
                <a16:creationId xmlns:a16="http://schemas.microsoft.com/office/drawing/2014/main" id="{7034081F-C216-F7A1-AA56-6B960CF1A565}"/>
              </a:ext>
            </a:extLst>
          </p:cNvPr>
          <p:cNvSpPr txBox="1"/>
          <p:nvPr/>
        </p:nvSpPr>
        <p:spPr>
          <a:xfrm>
            <a:off x="6239157" y="4678321"/>
            <a:ext cx="559816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Also uses bidirectional LSTM</a:t>
            </a:r>
          </a:p>
          <a:p>
            <a:pPr marL="285750" indent="-285750">
              <a:buFont typeface="Arial" panose="020B0604020202020204" pitchFamily="34" charset="0"/>
              <a:buChar char="•"/>
            </a:pPr>
            <a:r>
              <a:rPr lang="en-US" dirty="0"/>
              <a:t>11 layers</a:t>
            </a:r>
          </a:p>
          <a:p>
            <a:pPr marL="285750" indent="-285750">
              <a:buFont typeface="Arial" panose="020B0604020202020204" pitchFamily="34" charset="0"/>
              <a:buChar char="•"/>
            </a:pPr>
            <a:r>
              <a:rPr lang="en-US" dirty="0"/>
              <a:t>Aims to minimize RMSE between input X and output X̂</a:t>
            </a:r>
          </a:p>
          <a:p>
            <a:pPr marL="285750" indent="-285750">
              <a:buFont typeface="Arial" panose="020B0604020202020204" pitchFamily="34" charset="0"/>
              <a:buChar char="•"/>
            </a:pPr>
            <a:r>
              <a:rPr lang="en-US" dirty="0"/>
              <a:t>Specs: </a:t>
            </a:r>
            <a:r>
              <a:rPr lang="en-US" dirty="0" err="1"/>
              <a:t>max_epoch</a:t>
            </a:r>
            <a:r>
              <a:rPr lang="en-US" dirty="0"/>
              <a:t>=100, Adam optimizer, </a:t>
            </a:r>
            <a:r>
              <a:rPr lang="en-US" dirty="0" err="1"/>
              <a:t>batch_size</a:t>
            </a:r>
            <a:r>
              <a:rPr lang="en-US" dirty="0"/>
              <a:t>=20, </a:t>
            </a:r>
            <a:r>
              <a:rPr lang="en-US" dirty="0" err="1"/>
              <a:t>lr</a:t>
            </a:r>
            <a:r>
              <a:rPr lang="en-US" dirty="0"/>
              <a:t>=0.01, decay rate=0.99</a:t>
            </a:r>
          </a:p>
        </p:txBody>
      </p:sp>
    </p:spTree>
    <p:extLst>
      <p:ext uri="{BB962C8B-B14F-4D97-AF65-F5344CB8AC3E}">
        <p14:creationId xmlns:p14="http://schemas.microsoft.com/office/powerpoint/2010/main" val="4131104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2325F-EA31-331C-D75E-B9E3F5923AA4}"/>
              </a:ext>
            </a:extLst>
          </p:cNvPr>
          <p:cNvSpPr>
            <a:spLocks noGrp="1"/>
          </p:cNvSpPr>
          <p:nvPr>
            <p:ph type="title"/>
          </p:nvPr>
        </p:nvSpPr>
        <p:spPr/>
        <p:txBody>
          <a:bodyPr>
            <a:normAutofit fontScale="90000"/>
          </a:bodyPr>
          <a:lstStyle/>
          <a:p>
            <a:r>
              <a:rPr lang="en-US" dirty="0"/>
              <a:t>Deep Classifier</a:t>
            </a:r>
          </a:p>
        </p:txBody>
      </p:sp>
      <p:sp>
        <p:nvSpPr>
          <p:cNvPr id="3" name="Content Placeholder 2">
            <a:extLst>
              <a:ext uri="{FF2B5EF4-FFF2-40B4-BE49-F238E27FC236}">
                <a16:creationId xmlns:a16="http://schemas.microsoft.com/office/drawing/2014/main" id="{E1C8BCC8-CD6E-5E3C-560B-C9EBC66CF837}"/>
              </a:ext>
            </a:extLst>
          </p:cNvPr>
          <p:cNvSpPr>
            <a:spLocks noGrp="1"/>
          </p:cNvSpPr>
          <p:nvPr>
            <p:ph idx="1"/>
          </p:nvPr>
        </p:nvSpPr>
        <p:spPr/>
        <p:txBody>
          <a:bodyPr>
            <a:normAutofit/>
          </a:bodyPr>
          <a:lstStyle/>
          <a:p>
            <a:r>
              <a:rPr lang="en-US" sz="2400" dirty="0"/>
              <a:t>AdaLSTM Network</a:t>
            </a:r>
          </a:p>
          <a:p>
            <a:pPr lvl="1"/>
            <a:r>
              <a:rPr lang="en-US" sz="2000" dirty="0"/>
              <a:t>LSTM with adaptive learning rate</a:t>
            </a:r>
          </a:p>
          <a:p>
            <a:pPr lvl="1"/>
            <a:r>
              <a:rPr lang="en-US" sz="2000" dirty="0"/>
              <a:t>Minimizes the classification error</a:t>
            </a:r>
          </a:p>
          <a:p>
            <a:r>
              <a:rPr lang="en-US" sz="2400" dirty="0"/>
              <a:t>Specifications</a:t>
            </a:r>
          </a:p>
          <a:p>
            <a:pPr lvl="1"/>
            <a:r>
              <a:rPr lang="en-US" sz="2000" dirty="0"/>
              <a:t>Epoch=100, initial </a:t>
            </a:r>
            <a:r>
              <a:rPr lang="en-US" sz="2000" dirty="0" err="1"/>
              <a:t>lr</a:t>
            </a:r>
            <a:r>
              <a:rPr lang="en-US" sz="2000" dirty="0"/>
              <a:t>=0.01, decay rate=0.99, </a:t>
            </a:r>
          </a:p>
          <a:p>
            <a:pPr marL="457200" lvl="1" indent="0">
              <a:buNone/>
            </a:pPr>
            <a:r>
              <a:rPr lang="en-US" sz="2000" dirty="0"/>
              <a:t>batch-size=27, Adam optimizer, </a:t>
            </a:r>
          </a:p>
          <a:p>
            <a:pPr marL="457200" lvl="1" indent="0">
              <a:buNone/>
            </a:pPr>
            <a:r>
              <a:rPr lang="en-US" sz="2000" dirty="0" err="1"/>
              <a:t>softmax</a:t>
            </a:r>
            <a:r>
              <a:rPr lang="en-US" sz="2000" dirty="0"/>
              <a:t> output activation</a:t>
            </a:r>
          </a:p>
          <a:p>
            <a:pPr lvl="1"/>
            <a:endParaRPr lang="en-US" sz="2000" dirty="0"/>
          </a:p>
          <a:p>
            <a:pPr lvl="1"/>
            <a:endParaRPr lang="en-US" sz="2000" dirty="0"/>
          </a:p>
          <a:p>
            <a:pPr lvl="1"/>
            <a:endParaRPr lang="en-US" sz="2000" dirty="0"/>
          </a:p>
        </p:txBody>
      </p:sp>
      <p:sp>
        <p:nvSpPr>
          <p:cNvPr id="4" name="Rectangle 3">
            <a:extLst>
              <a:ext uri="{FF2B5EF4-FFF2-40B4-BE49-F238E27FC236}">
                <a16:creationId xmlns:a16="http://schemas.microsoft.com/office/drawing/2014/main" id="{14E8D904-32D6-3E72-C8F7-165FDB954D81}"/>
              </a:ext>
            </a:extLst>
          </p:cNvPr>
          <p:cNvSpPr/>
          <p:nvPr/>
        </p:nvSpPr>
        <p:spPr>
          <a:xfrm>
            <a:off x="2362200" y="4210049"/>
            <a:ext cx="800100" cy="145732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AA18A1C-59C9-09AD-0DE8-D1A68ED9EA93}"/>
              </a:ext>
            </a:extLst>
          </p:cNvPr>
          <p:cNvSpPr txBox="1"/>
          <p:nvPr/>
        </p:nvSpPr>
        <p:spPr>
          <a:xfrm>
            <a:off x="2362200" y="4707878"/>
            <a:ext cx="777777" cy="461665"/>
          </a:xfrm>
          <a:prstGeom prst="rect">
            <a:avLst/>
          </a:prstGeom>
          <a:noFill/>
        </p:spPr>
        <p:txBody>
          <a:bodyPr wrap="none" rtlCol="0">
            <a:spAutoFit/>
          </a:bodyPr>
          <a:lstStyle/>
          <a:p>
            <a:pPr algn="ctr"/>
            <a:r>
              <a:rPr lang="en-US" sz="1200" dirty="0"/>
              <a:t>Bi-LSTM</a:t>
            </a:r>
          </a:p>
          <a:p>
            <a:pPr algn="ctr"/>
            <a:r>
              <a:rPr lang="en-US" sz="1200" dirty="0"/>
              <a:t>(10 units)</a:t>
            </a:r>
          </a:p>
        </p:txBody>
      </p:sp>
      <p:sp>
        <p:nvSpPr>
          <p:cNvPr id="6" name="Rectangle 5">
            <a:extLst>
              <a:ext uri="{FF2B5EF4-FFF2-40B4-BE49-F238E27FC236}">
                <a16:creationId xmlns:a16="http://schemas.microsoft.com/office/drawing/2014/main" id="{DC106942-B0E1-CAAE-EE24-207F0B4DB190}"/>
              </a:ext>
            </a:extLst>
          </p:cNvPr>
          <p:cNvSpPr/>
          <p:nvPr/>
        </p:nvSpPr>
        <p:spPr>
          <a:xfrm>
            <a:off x="3505200" y="4210047"/>
            <a:ext cx="800100" cy="145732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55025F8-126A-0A25-A80E-0D80F620A9F0}"/>
              </a:ext>
            </a:extLst>
          </p:cNvPr>
          <p:cNvSpPr txBox="1"/>
          <p:nvPr/>
        </p:nvSpPr>
        <p:spPr>
          <a:xfrm>
            <a:off x="3454659" y="4707876"/>
            <a:ext cx="901182" cy="461665"/>
          </a:xfrm>
          <a:prstGeom prst="rect">
            <a:avLst/>
          </a:prstGeom>
          <a:noFill/>
        </p:spPr>
        <p:txBody>
          <a:bodyPr wrap="square" rtlCol="0">
            <a:spAutoFit/>
          </a:bodyPr>
          <a:lstStyle/>
          <a:p>
            <a:pPr algn="ctr"/>
            <a:r>
              <a:rPr lang="en-US" sz="1200" dirty="0"/>
              <a:t>Fully-connected</a:t>
            </a:r>
          </a:p>
        </p:txBody>
      </p:sp>
      <p:sp>
        <p:nvSpPr>
          <p:cNvPr id="9" name="Rectangle 8">
            <a:extLst>
              <a:ext uri="{FF2B5EF4-FFF2-40B4-BE49-F238E27FC236}">
                <a16:creationId xmlns:a16="http://schemas.microsoft.com/office/drawing/2014/main" id="{CC686979-2999-136C-D8FF-45FF277F2C41}"/>
              </a:ext>
            </a:extLst>
          </p:cNvPr>
          <p:cNvSpPr/>
          <p:nvPr/>
        </p:nvSpPr>
        <p:spPr>
          <a:xfrm>
            <a:off x="4648200" y="4232909"/>
            <a:ext cx="800100" cy="145732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C451E63-FC4F-8C29-FCB5-C0BD159B89B7}"/>
              </a:ext>
            </a:extLst>
          </p:cNvPr>
          <p:cNvSpPr txBox="1"/>
          <p:nvPr/>
        </p:nvSpPr>
        <p:spPr>
          <a:xfrm>
            <a:off x="4597659" y="4730738"/>
            <a:ext cx="901182" cy="461665"/>
          </a:xfrm>
          <a:prstGeom prst="rect">
            <a:avLst/>
          </a:prstGeom>
          <a:noFill/>
        </p:spPr>
        <p:txBody>
          <a:bodyPr wrap="square" rtlCol="0">
            <a:spAutoFit/>
          </a:bodyPr>
          <a:lstStyle/>
          <a:p>
            <a:pPr algn="ctr"/>
            <a:r>
              <a:rPr lang="en-US" sz="1200" dirty="0"/>
              <a:t>Fully-connected</a:t>
            </a:r>
          </a:p>
        </p:txBody>
      </p:sp>
      <p:sp>
        <p:nvSpPr>
          <p:cNvPr id="11" name="Rectangle 10">
            <a:extLst>
              <a:ext uri="{FF2B5EF4-FFF2-40B4-BE49-F238E27FC236}">
                <a16:creationId xmlns:a16="http://schemas.microsoft.com/office/drawing/2014/main" id="{EC9F9AEF-60AC-D2BC-211E-D92F199CE522}"/>
              </a:ext>
            </a:extLst>
          </p:cNvPr>
          <p:cNvSpPr/>
          <p:nvPr/>
        </p:nvSpPr>
        <p:spPr>
          <a:xfrm>
            <a:off x="5840197" y="4232909"/>
            <a:ext cx="800100" cy="145732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B1F6BE6-E411-E415-6414-26B6E299B5EF}"/>
              </a:ext>
            </a:extLst>
          </p:cNvPr>
          <p:cNvSpPr txBox="1"/>
          <p:nvPr/>
        </p:nvSpPr>
        <p:spPr>
          <a:xfrm>
            <a:off x="5789656" y="4730738"/>
            <a:ext cx="901182" cy="461665"/>
          </a:xfrm>
          <a:prstGeom prst="rect">
            <a:avLst/>
          </a:prstGeom>
          <a:noFill/>
        </p:spPr>
        <p:txBody>
          <a:bodyPr wrap="square" rtlCol="0">
            <a:spAutoFit/>
          </a:bodyPr>
          <a:lstStyle/>
          <a:p>
            <a:pPr algn="ctr"/>
            <a:r>
              <a:rPr lang="en-US" sz="1200" dirty="0"/>
              <a:t>Fully-connected</a:t>
            </a:r>
          </a:p>
        </p:txBody>
      </p:sp>
      <p:pic>
        <p:nvPicPr>
          <p:cNvPr id="14" name="Picture 13" descr="Diagram&#10;&#10;Description automatically generated">
            <a:extLst>
              <a:ext uri="{FF2B5EF4-FFF2-40B4-BE49-F238E27FC236}">
                <a16:creationId xmlns:a16="http://schemas.microsoft.com/office/drawing/2014/main" id="{1E6B89AA-AD1E-B815-19FA-3E050D75D619}"/>
              </a:ext>
            </a:extLst>
          </p:cNvPr>
          <p:cNvPicPr>
            <a:picLocks noChangeAspect="1"/>
          </p:cNvPicPr>
          <p:nvPr/>
        </p:nvPicPr>
        <p:blipFill rotWithShape="1">
          <a:blip r:embed="rId3"/>
          <a:srcRect l="3460" t="1289" r="7922"/>
          <a:stretch/>
        </p:blipFill>
        <p:spPr>
          <a:xfrm>
            <a:off x="707614" y="4232909"/>
            <a:ext cx="1262689" cy="1751331"/>
          </a:xfrm>
          <a:prstGeom prst="rect">
            <a:avLst/>
          </a:prstGeom>
        </p:spPr>
      </p:pic>
      <p:sp>
        <p:nvSpPr>
          <p:cNvPr id="15" name="Right Arrow 14">
            <a:extLst>
              <a:ext uri="{FF2B5EF4-FFF2-40B4-BE49-F238E27FC236}">
                <a16:creationId xmlns:a16="http://schemas.microsoft.com/office/drawing/2014/main" id="{80D517CD-5691-51A3-B735-9896EDD13C4E}"/>
              </a:ext>
            </a:extLst>
          </p:cNvPr>
          <p:cNvSpPr/>
          <p:nvPr/>
        </p:nvSpPr>
        <p:spPr>
          <a:xfrm>
            <a:off x="1999376" y="4730738"/>
            <a:ext cx="283210" cy="3841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72FBB049-AD2A-2CE0-97E4-4455538AE076}"/>
              </a:ext>
            </a:extLst>
          </p:cNvPr>
          <p:cNvSpPr/>
          <p:nvPr/>
        </p:nvSpPr>
        <p:spPr>
          <a:xfrm>
            <a:off x="3198123" y="4730738"/>
            <a:ext cx="283210" cy="3841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a:extLst>
              <a:ext uri="{FF2B5EF4-FFF2-40B4-BE49-F238E27FC236}">
                <a16:creationId xmlns:a16="http://schemas.microsoft.com/office/drawing/2014/main" id="{BD302771-A03F-9996-5006-C61D24605D38}"/>
              </a:ext>
            </a:extLst>
          </p:cNvPr>
          <p:cNvSpPr/>
          <p:nvPr/>
        </p:nvSpPr>
        <p:spPr>
          <a:xfrm>
            <a:off x="4348272" y="4730738"/>
            <a:ext cx="283210" cy="3841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a:extLst>
              <a:ext uri="{FF2B5EF4-FFF2-40B4-BE49-F238E27FC236}">
                <a16:creationId xmlns:a16="http://schemas.microsoft.com/office/drawing/2014/main" id="{4B5F4BD7-F1D3-B94E-2A94-4C3CC404BA91}"/>
              </a:ext>
            </a:extLst>
          </p:cNvPr>
          <p:cNvSpPr/>
          <p:nvPr/>
        </p:nvSpPr>
        <p:spPr>
          <a:xfrm>
            <a:off x="5527914" y="4730738"/>
            <a:ext cx="283210" cy="3841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0A6E251-84FF-13C4-763C-BA96469B0AFF}"/>
              </a:ext>
            </a:extLst>
          </p:cNvPr>
          <p:cNvSpPr/>
          <p:nvPr/>
        </p:nvSpPr>
        <p:spPr>
          <a:xfrm>
            <a:off x="7032194" y="4232909"/>
            <a:ext cx="800100" cy="145732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54505A7-A23F-FECE-687B-F93BE98DBC16}"/>
              </a:ext>
            </a:extLst>
          </p:cNvPr>
          <p:cNvSpPr txBox="1"/>
          <p:nvPr/>
        </p:nvSpPr>
        <p:spPr>
          <a:xfrm>
            <a:off x="6981653" y="4730738"/>
            <a:ext cx="901182" cy="461665"/>
          </a:xfrm>
          <a:prstGeom prst="rect">
            <a:avLst/>
          </a:prstGeom>
          <a:noFill/>
        </p:spPr>
        <p:txBody>
          <a:bodyPr wrap="square" rtlCol="0">
            <a:spAutoFit/>
          </a:bodyPr>
          <a:lstStyle/>
          <a:p>
            <a:pPr algn="ctr"/>
            <a:r>
              <a:rPr lang="en-US" sz="1200" dirty="0"/>
              <a:t>output</a:t>
            </a:r>
          </a:p>
          <a:p>
            <a:pPr algn="ctr"/>
            <a:r>
              <a:rPr lang="en-US" sz="1200" dirty="0" err="1"/>
              <a:t>softmax</a:t>
            </a:r>
            <a:endParaRPr lang="en-US" sz="1200" dirty="0"/>
          </a:p>
        </p:txBody>
      </p:sp>
      <p:sp>
        <p:nvSpPr>
          <p:cNvPr id="21" name="Right Arrow 20">
            <a:extLst>
              <a:ext uri="{FF2B5EF4-FFF2-40B4-BE49-F238E27FC236}">
                <a16:creationId xmlns:a16="http://schemas.microsoft.com/office/drawing/2014/main" id="{BAF38F56-7ACA-3580-9C4B-E1CA6C04274E}"/>
              </a:ext>
            </a:extLst>
          </p:cNvPr>
          <p:cNvSpPr/>
          <p:nvPr/>
        </p:nvSpPr>
        <p:spPr>
          <a:xfrm>
            <a:off x="6718010" y="4741531"/>
            <a:ext cx="283210" cy="3841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A picture containing background pattern&#10;&#10;Description automatically generated">
            <a:extLst>
              <a:ext uri="{FF2B5EF4-FFF2-40B4-BE49-F238E27FC236}">
                <a16:creationId xmlns:a16="http://schemas.microsoft.com/office/drawing/2014/main" id="{EA2AD16D-3D0F-72E2-86BE-1EB3E6BEF3E5}"/>
              </a:ext>
            </a:extLst>
          </p:cNvPr>
          <p:cNvPicPr>
            <a:picLocks noChangeAspect="1"/>
          </p:cNvPicPr>
          <p:nvPr/>
        </p:nvPicPr>
        <p:blipFill>
          <a:blip r:embed="rId4"/>
          <a:stretch>
            <a:fillRect/>
          </a:stretch>
        </p:blipFill>
        <p:spPr>
          <a:xfrm>
            <a:off x="237455" y="4803113"/>
            <a:ext cx="698500" cy="346332"/>
          </a:xfrm>
          <a:prstGeom prst="rect">
            <a:avLst/>
          </a:prstGeom>
        </p:spPr>
      </p:pic>
      <p:pic>
        <p:nvPicPr>
          <p:cNvPr id="25" name="Picture 24" descr="A picture containing shape&#10;&#10;Description automatically generated">
            <a:extLst>
              <a:ext uri="{FF2B5EF4-FFF2-40B4-BE49-F238E27FC236}">
                <a16:creationId xmlns:a16="http://schemas.microsoft.com/office/drawing/2014/main" id="{FE49E128-A068-B1A1-DB78-0A6DC5AFBFE3}"/>
              </a:ext>
            </a:extLst>
          </p:cNvPr>
          <p:cNvPicPr>
            <a:picLocks noChangeAspect="1"/>
          </p:cNvPicPr>
          <p:nvPr/>
        </p:nvPicPr>
        <p:blipFill>
          <a:blip r:embed="rId5"/>
          <a:stretch>
            <a:fillRect/>
          </a:stretch>
        </p:blipFill>
        <p:spPr>
          <a:xfrm>
            <a:off x="7965181" y="3963975"/>
            <a:ext cx="1231900" cy="1917700"/>
          </a:xfrm>
          <a:prstGeom prst="rect">
            <a:avLst/>
          </a:prstGeom>
        </p:spPr>
      </p:pic>
      <p:pic>
        <p:nvPicPr>
          <p:cNvPr id="26" name="Picture 25" descr="A picture containing background pattern&#10;&#10;Description automatically generated">
            <a:extLst>
              <a:ext uri="{FF2B5EF4-FFF2-40B4-BE49-F238E27FC236}">
                <a16:creationId xmlns:a16="http://schemas.microsoft.com/office/drawing/2014/main" id="{52EDA652-6B81-97DD-0806-509CB2895B8F}"/>
              </a:ext>
            </a:extLst>
          </p:cNvPr>
          <p:cNvPicPr>
            <a:picLocks noChangeAspect="1"/>
          </p:cNvPicPr>
          <p:nvPr/>
        </p:nvPicPr>
        <p:blipFill>
          <a:blip r:embed="rId4"/>
          <a:stretch>
            <a:fillRect/>
          </a:stretch>
        </p:blipFill>
        <p:spPr>
          <a:xfrm>
            <a:off x="7913809" y="4557571"/>
            <a:ext cx="489487" cy="591873"/>
          </a:xfrm>
          <a:prstGeom prst="rect">
            <a:avLst/>
          </a:prstGeom>
        </p:spPr>
      </p:pic>
      <p:sp>
        <p:nvSpPr>
          <p:cNvPr id="27" name="Right Arrow 26">
            <a:extLst>
              <a:ext uri="{FF2B5EF4-FFF2-40B4-BE49-F238E27FC236}">
                <a16:creationId xmlns:a16="http://schemas.microsoft.com/office/drawing/2014/main" id="{C5C7D61B-D40A-32FA-00B0-1F53D7C49533}"/>
              </a:ext>
            </a:extLst>
          </p:cNvPr>
          <p:cNvSpPr/>
          <p:nvPr/>
        </p:nvSpPr>
        <p:spPr>
          <a:xfrm>
            <a:off x="7996517" y="4741531"/>
            <a:ext cx="283210" cy="3841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65951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539</TotalTime>
  <Words>404</Words>
  <Application>Microsoft Macintosh PowerPoint</Application>
  <PresentationFormat>Widescreen</PresentationFormat>
  <Paragraphs>81</Paragraphs>
  <Slides>12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Boosting Lying Posture Classification with Transfer Learning</vt:lpstr>
      <vt:lpstr>Overview</vt:lpstr>
      <vt:lpstr>Why Lying Posture Is Important?</vt:lpstr>
      <vt:lpstr>Drawbacks of other instruments </vt:lpstr>
      <vt:lpstr>Motivation for Wristband sensor</vt:lpstr>
      <vt:lpstr>General Framework</vt:lpstr>
      <vt:lpstr>General Framework</vt:lpstr>
      <vt:lpstr>Mapping model</vt:lpstr>
      <vt:lpstr>Deep Classifier</vt:lpstr>
      <vt:lpstr>Dataset</vt:lpstr>
      <vt:lpstr>Results</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Boosting Lying Posture Classification with Transfer Learning</dc:title>
  <dc:creator>Asiful Arefeen (Student)</dc:creator>
  <cp:lastModifiedBy>Asiful Arefeen (Student)</cp:lastModifiedBy>
  <cp:revision>4</cp:revision>
  <dcterms:created xsi:type="dcterms:W3CDTF">2022-06-08T19:03:22Z</dcterms:created>
  <dcterms:modified xsi:type="dcterms:W3CDTF">2022-06-10T08:13:03Z</dcterms:modified>
</cp:coreProperties>
</file>

<file path=docProps/thumbnail.jpeg>
</file>